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Raleway"/>
      <p:regular r:id="rId53"/>
      <p:bold r:id="rId54"/>
      <p:italic r:id="rId55"/>
      <p:boldItalic r:id="rId56"/>
    </p:embeddedFont>
    <p:embeddedFont>
      <p:font typeface="Montserrat SemiBold"/>
      <p:regular r:id="rId57"/>
      <p:bold r:id="rId58"/>
      <p:italic r:id="rId59"/>
      <p:boldItalic r:id="rId60"/>
    </p:embeddedFont>
    <p:embeddedFont>
      <p:font typeface="Raleway Thin"/>
      <p:regular r:id="rId61"/>
      <p:bold r:id="rId62"/>
      <p:italic r:id="rId63"/>
      <p:boldItalic r:id="rId64"/>
    </p:embeddedFont>
    <p:embeddedFont>
      <p:font typeface="Barlow Light"/>
      <p:regular r:id="rId65"/>
      <p:bold r:id="rId66"/>
      <p:italic r:id="rId67"/>
      <p:boldItalic r:id="rId68"/>
    </p:embeddedFont>
    <p:embeddedFont>
      <p:font typeface="Barlow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schemas.openxmlformats.org/officeDocument/2006/relationships/font" Target="fonts/Barlow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Barlow-italic.fntdata"/><Relationship Id="rId70" Type="http://schemas.openxmlformats.org/officeDocument/2006/relationships/font" Target="fonts/Barlow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alewayThin-bold.fntdata"/><Relationship Id="rId61" Type="http://schemas.openxmlformats.org/officeDocument/2006/relationships/font" Target="fonts/RalewayThin-regular.fntdata"/><Relationship Id="rId20" Type="http://schemas.openxmlformats.org/officeDocument/2006/relationships/slide" Target="slides/slide15.xml"/><Relationship Id="rId64" Type="http://schemas.openxmlformats.org/officeDocument/2006/relationships/font" Target="fonts/RalewayThin-boldItalic.fntdata"/><Relationship Id="rId63" Type="http://schemas.openxmlformats.org/officeDocument/2006/relationships/font" Target="fonts/RalewayThin-italic.fntdata"/><Relationship Id="rId22" Type="http://schemas.openxmlformats.org/officeDocument/2006/relationships/slide" Target="slides/slide17.xml"/><Relationship Id="rId66" Type="http://schemas.openxmlformats.org/officeDocument/2006/relationships/font" Target="fonts/BarlowLight-bold.fntdata"/><Relationship Id="rId21" Type="http://schemas.openxmlformats.org/officeDocument/2006/relationships/slide" Target="slides/slide16.xml"/><Relationship Id="rId65" Type="http://schemas.openxmlformats.org/officeDocument/2006/relationships/font" Target="fonts/BarlowLight-regular.fntdata"/><Relationship Id="rId24" Type="http://schemas.openxmlformats.org/officeDocument/2006/relationships/slide" Target="slides/slide19.xml"/><Relationship Id="rId68" Type="http://schemas.openxmlformats.org/officeDocument/2006/relationships/font" Target="fonts/BarlowLight-boldItalic.fntdata"/><Relationship Id="rId23" Type="http://schemas.openxmlformats.org/officeDocument/2006/relationships/slide" Target="slides/slide18.xml"/><Relationship Id="rId67" Type="http://schemas.openxmlformats.org/officeDocument/2006/relationships/font" Target="fonts/BarlowLight-italic.fntdata"/><Relationship Id="rId60" Type="http://schemas.openxmlformats.org/officeDocument/2006/relationships/font" Target="fonts/MontserratSemiBold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Barlow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aleway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aleway-italic.fntdata"/><Relationship Id="rId10" Type="http://schemas.openxmlformats.org/officeDocument/2006/relationships/slide" Target="slides/slide5.xml"/><Relationship Id="rId54" Type="http://schemas.openxmlformats.org/officeDocument/2006/relationships/font" Target="fonts/Raleway-bold.fntdata"/><Relationship Id="rId13" Type="http://schemas.openxmlformats.org/officeDocument/2006/relationships/slide" Target="slides/slide8.xml"/><Relationship Id="rId57" Type="http://schemas.openxmlformats.org/officeDocument/2006/relationships/font" Target="fonts/MontserratSemiBold-regular.fntdata"/><Relationship Id="rId12" Type="http://schemas.openxmlformats.org/officeDocument/2006/relationships/slide" Target="slides/slide7.xml"/><Relationship Id="rId56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SemiBold-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Semi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3665656fc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83665656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83665656fc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83665656f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3665656fc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3665656f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83665656fc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83665656f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83665656fc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83665656f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83665656fc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83665656f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83665656fc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83665656f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3665656fc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3665656f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3665656fc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83665656f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33d949daf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33d949da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33d949daf_2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33d949daf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2" name="Google Shape;101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7" name="Google Shape;104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4" name="Google Shape;117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1" name="Google Shape;118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2" name="Google Shape;12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9" name="Google Shape;129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73aeb3d71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9" name="Google Shape;1309;g73aeb3d7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33d949daf_2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833d949daf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73aeb3d71d_0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73aeb3d71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73aeb3d71d_0_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73aeb3d71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73aeb3d71d_0_1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73aeb3d71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73aeb3d71d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8" name="Google Shape;1438;g73aeb3d71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73aeb3d71d_0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73aeb3d71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73aeb3d71d_0_2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73aeb3d71d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1" name="Google Shape;156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8" name="Google Shape;156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33d949daf_2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833d949daf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33d949daf_2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833d949daf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36656562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83665656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8366565622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836656562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8366565622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836656562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9" name="Google Shape;59;p1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3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-US" sz="86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i="0" sz="8600" u="none" cap="none" strike="noStrike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77" name="Google Shape;77;p15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7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Sub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25" name="Google Shape;25;p5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Subtitl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10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 + 3 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1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54" name="Google Shape;54;p11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55" name="Google Shape;55;p11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PacktPublishing/Hands-On-Recommendation-Systems-with-Python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20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100" name="Google Shape;100;p20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101" name="Google Shape;101;p20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rect b="b" l="l" r="r" t="t"/>
                <a:pathLst>
                  <a:path extrusionOk="0" h="2805419" w="206902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20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rect b="b" l="l" r="r" t="t"/>
                <a:pathLst>
                  <a:path extrusionOk="0" h="77247" w="21907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20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rect b="b" l="l" r="r" t="t"/>
                <a:pathLst>
                  <a:path extrusionOk="0" h="22389" w="52292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20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rect b="b" l="l" r="r" t="t"/>
                <a:pathLst>
                  <a:path extrusionOk="0" h="2805383" w="2069115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20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rect b="b" l="l" r="r" t="t"/>
                <a:pathLst>
                  <a:path extrusionOk="0" h="2805423" w="206902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20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rect b="b" l="l" r="r" t="t"/>
                <a:pathLst>
                  <a:path extrusionOk="0" h="2673878" w="2018061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20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rect b="b" l="l" r="r" t="t"/>
                <a:pathLst>
                  <a:path extrusionOk="0" h="2673785" w="2018061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20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rect b="b" l="l" r="r" t="t"/>
                <a:pathLst>
                  <a:path extrusionOk="0" h="1986608" w="3440851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20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rect b="b" l="l" r="r" t="t"/>
                <a:pathLst>
                  <a:path extrusionOk="0" h="1987084" w="3440892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20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rect b="b" l="l" r="r" t="t"/>
                <a:pathLst>
                  <a:path extrusionOk="0" h="37052" w="41719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20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rect b="b" l="l" r="r" t="t"/>
                <a:pathLst>
                  <a:path extrusionOk="0" h="40671" w="3086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20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rect b="b" l="l" r="r" t="t"/>
                <a:pathLst>
                  <a:path extrusionOk="0" h="1986618" w="3440892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20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rect b="b" l="l" r="r" t="t"/>
                <a:pathLst>
                  <a:path extrusionOk="0" h="1986608" w="3440892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20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20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20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rect b="b" l="l" r="r" t="t"/>
                <a:pathLst>
                  <a:path extrusionOk="0" h="127212" w="220517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20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20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20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rect b="b" l="l" r="r" t="t"/>
                <a:pathLst>
                  <a:path extrusionOk="0" h="127307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20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rect b="b" l="l" r="r" t="t"/>
                <a:pathLst>
                  <a:path extrusionOk="0" h="127549" w="220563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20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rect b="b" l="l" r="r" t="t"/>
                <a:pathLst>
                  <a:path extrusionOk="0" h="127238" w="220563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20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20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20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rect b="b" l="l" r="r" t="t"/>
                <a:pathLst>
                  <a:path extrusionOk="0" h="127246" w="220517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20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20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rect b="b" l="l" r="r" t="t"/>
                <a:pathLst>
                  <a:path extrusionOk="0" h="127300" w="220524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20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rect b="b" l="l" r="r" t="t"/>
                <a:pathLst>
                  <a:path extrusionOk="0" h="163345" w="283033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20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20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rect b="b" l="l" r="r" t="t"/>
                <a:pathLst>
                  <a:path extrusionOk="0" h="127548" w="220563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20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20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20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0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20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20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0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rect b="b" l="l" r="r" t="t"/>
                <a:pathLst>
                  <a:path extrusionOk="0" h="127307" w="220524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20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20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rect b="b" l="l" r="r" t="t"/>
                <a:pathLst>
                  <a:path extrusionOk="0" h="127215" w="220517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20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20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rect b="b" l="l" r="r" t="t"/>
                <a:pathLst>
                  <a:path extrusionOk="0" h="163399" w="283047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20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rect b="b" l="l" r="r" t="t"/>
                <a:pathLst>
                  <a:path extrusionOk="0" h="199558" w="313122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20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20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20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rect b="b" l="l" r="r" t="t"/>
                <a:pathLst>
                  <a:path extrusionOk="0" h="127189" w="220563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20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rect b="b" l="l" r="r" t="t"/>
                <a:pathLst>
                  <a:path extrusionOk="0" h="127300" w="220549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20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20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rect b="b" l="l" r="r" t="t"/>
                <a:pathLst>
                  <a:path extrusionOk="0" h="127351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20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rect b="b" l="l" r="r" t="t"/>
                <a:pathLst>
                  <a:path extrusionOk="0" h="127246" w="220563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20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rect b="b" l="l" r="r" t="t"/>
                <a:pathLst>
                  <a:path extrusionOk="0" h="146540" w="253854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20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20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rect b="b" l="l" r="r" t="t"/>
                <a:pathLst>
                  <a:path extrusionOk="0" h="426244" w="738494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20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20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20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rect b="b" l="l" r="r" t="t"/>
                <a:pathLst>
                  <a:path extrusionOk="0" h="127225" w="220517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20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rect b="b" l="l" r="r" t="t"/>
                <a:pathLst>
                  <a:path extrusionOk="0" h="127264" w="220517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20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20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20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20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rect b="b" l="l" r="r" t="t"/>
                <a:pathLst>
                  <a:path extrusionOk="0" h="127237" w="220524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rect b="b" l="l" r="r" t="t"/>
                <a:pathLst>
                  <a:path extrusionOk="0" h="127285" w="220563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20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rect b="b" l="l" r="r" t="t"/>
                <a:pathLst>
                  <a:path extrusionOk="0" h="127370" w="221039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20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rect b="b" l="l" r="r" t="t"/>
                <a:pathLst>
                  <a:path extrusionOk="0" h="183800" w="31848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20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20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20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20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rect b="b" l="l" r="r" t="t"/>
                <a:pathLst>
                  <a:path extrusionOk="0" h="127308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20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rect b="b" l="l" r="r" t="t"/>
                <a:pathLst>
                  <a:path extrusionOk="0" h="127131" w="220334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20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20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20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20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rect b="b" l="l" r="r" t="t"/>
                <a:pathLst>
                  <a:path extrusionOk="0" h="126979" w="220517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20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20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20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rect b="b" l="l" r="r" t="t"/>
                <a:pathLst>
                  <a:path extrusionOk="0" h="219907" w="380989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20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20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rect b="b" l="l" r="r" t="t"/>
                <a:pathLst>
                  <a:path extrusionOk="0" h="1111651" w="192600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20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rect b="b" l="l" r="r" t="t"/>
                <a:pathLst>
                  <a:path extrusionOk="0" h="838156" w="1451798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20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rect b="b" l="l" r="r" t="t"/>
                <a:pathLst>
                  <a:path extrusionOk="0" h="828048" w="1449895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20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rect b="b" l="l" r="r" t="t"/>
                <a:pathLst>
                  <a:path extrusionOk="0" h="1123828" w="1867947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20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rect b="b" l="l" r="r" t="t"/>
                <a:pathLst>
                  <a:path extrusionOk="0" h="440903" w="65723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20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rect b="b" l="l" r="r" t="t"/>
                <a:pathLst>
                  <a:path extrusionOk="0" h="322282" w="49007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20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rect b="b" l="l" r="r" t="t"/>
                <a:pathLst>
                  <a:path extrusionOk="0" h="322194" w="49007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20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rect b="b" l="l" r="r" t="t"/>
                <a:pathLst>
                  <a:path extrusionOk="0" h="270998" w="401289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20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rect b="b" l="l" r="r" t="t"/>
                <a:pathLst>
                  <a:path extrusionOk="0" h="440923" w="657231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20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rect b="b" l="l" r="r" t="t"/>
                <a:pathLst>
                  <a:path extrusionOk="0" h="322274" w="490068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20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rect b="b" l="l" r="r" t="t"/>
                <a:pathLst>
                  <a:path extrusionOk="0" h="322283" w="490068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rect b="b" l="l" r="r" t="t"/>
                <a:pathLst>
                  <a:path extrusionOk="0" h="271152" w="401289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rect b="b" l="l" r="r" t="t"/>
                <a:pathLst>
                  <a:path extrusionOk="0" h="828868" w="893444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20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rect b="b" l="l" r="r" t="t"/>
                <a:pathLst>
                  <a:path extrusionOk="0" h="733619" w="630461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20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rect b="b" l="l" r="r" t="t"/>
                <a:pathLst>
                  <a:path extrusionOk="0" h="788955" w="893445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20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rect b="b" l="l" r="r" t="t"/>
                <a:pathLst>
                  <a:path extrusionOk="0" h="483869" w="9525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20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rect b="b" l="l" r="r" t="t"/>
                <a:pathLst>
                  <a:path extrusionOk="0" h="335661" w="9525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20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rect b="b" l="l" r="r" t="t"/>
                <a:pathLst>
                  <a:path extrusionOk="0" h="341800" w="893349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cap="flat" cmpd="sng" w="1037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20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rect b="b" l="l" r="r" t="t"/>
                <a:pathLst>
                  <a:path extrusionOk="0" h="59626" w="3448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20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20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20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20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rect b="b" l="l" r="r" t="t"/>
                <a:pathLst>
                  <a:path extrusionOk="0" h="226128" w="55632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20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rect b="b" l="l" r="r" t="t"/>
                <a:pathLst>
                  <a:path extrusionOk="0" h="409197" w="55722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20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rect b="b" l="l" r="r" t="t"/>
                <a:pathLst>
                  <a:path extrusionOk="0" h="374240" w="55625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0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rect b="b" l="l" r="r" t="t"/>
                <a:pathLst>
                  <a:path extrusionOk="0" h="318519" w="55627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20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rect b="b" l="l" r="r" t="t"/>
                <a:pathLst>
                  <a:path extrusionOk="0" h="183161" w="55632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20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rect b="b" l="l" r="r" t="t"/>
                <a:pathLst>
                  <a:path extrusionOk="0" h="501818" w="55722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20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rect b="b" l="l" r="r" t="t"/>
                <a:pathLst>
                  <a:path extrusionOk="0" h="183106" w="55722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20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rect b="b" l="l" r="r" t="t"/>
                <a:pathLst>
                  <a:path extrusionOk="0" h="226167" w="55727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8" name="Google Shape;208;p20"/>
            <p:cNvSpPr/>
            <p:nvPr/>
          </p:nvSpPr>
          <p:spPr>
            <a:xfrm>
              <a:off x="6986665" y="3342725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7014156" y="3327342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7014156" y="3298709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7976493" y="3396565"/>
              <a:ext cx="664277" cy="383503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7912754" y="3450709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7863331" y="3479190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7813984" y="3507747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7451727" y="3699575"/>
              <a:ext cx="664201" cy="383503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7387988" y="3753643"/>
              <a:ext cx="592922" cy="342381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7338565" y="3782200"/>
              <a:ext cx="581727" cy="33583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7289218" y="3810681"/>
              <a:ext cx="496361" cy="286637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7582329" y="3561435"/>
              <a:ext cx="337202" cy="194645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7800200" y="3687162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8018073" y="3812966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6687910" y="670084"/>
              <a:ext cx="163899" cy="239625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6700339" y="668001"/>
              <a:ext cx="78506" cy="96744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6715688" y="773039"/>
              <a:ext cx="96838" cy="108380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6550295" y="816287"/>
              <a:ext cx="182749" cy="260151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6687493" y="808527"/>
              <a:ext cx="141166" cy="186207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6712641" y="675415"/>
              <a:ext cx="103849" cy="127932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6716857" y="674913"/>
              <a:ext cx="104260" cy="98126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6591681" y="1319278"/>
              <a:ext cx="81988" cy="62539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6592043" y="1339232"/>
              <a:ext cx="81616" cy="42611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6550653" y="1292322"/>
              <a:ext cx="75049" cy="58139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6550998" y="1311512"/>
              <a:ext cx="74752" cy="39022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6578488" y="992358"/>
              <a:ext cx="178709" cy="308230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6627226" y="992967"/>
              <a:ext cx="177917" cy="333745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6560953" y="971949"/>
              <a:ext cx="266059" cy="244904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6774876" y="827227"/>
              <a:ext cx="92463" cy="32416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6792998" y="823141"/>
              <a:ext cx="55907" cy="7110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6683350" y="808424"/>
              <a:ext cx="47823" cy="50210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9" name="Google Shape;239;p20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40" name="Google Shape;240;p20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20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rect b="b" l="l" r="r" t="t"/>
                <a:pathLst>
                  <a:path extrusionOk="0" h="318657" w="217597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20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rect b="b" l="l" r="r" t="t"/>
                <a:pathLst>
                  <a:path extrusionOk="0" h="235450" w="40647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rect b="b" l="l" r="r" t="t"/>
                <a:pathLst>
                  <a:path extrusionOk="0" h="128329" w="103921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rect b="b" l="l" r="r" t="t"/>
                <a:pathLst>
                  <a:path extrusionOk="0" h="143860" w="128622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rect b="b" l="l" r="r" t="t"/>
                <a:pathLst>
                  <a:path extrusionOk="0" h="215209" w="187397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rect b="b" l="l" r="r" t="t"/>
                <a:pathLst>
                  <a:path extrusionOk="0" h="170431" w="138529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20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rect b="b" l="l" r="r" t="t"/>
                <a:pathLst>
                  <a:path extrusionOk="0" h="130867" w="138474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20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rect b="b" l="l" r="r" t="t"/>
                <a:pathLst>
                  <a:path extrusionOk="0" h="307779" w="93089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20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rect b="b" l="l" r="r" t="t"/>
                <a:pathLst>
                  <a:path extrusionOk="0" h="83141" w="108744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20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rect b="b" l="l" r="r" t="t"/>
                <a:pathLst>
                  <a:path extrusionOk="0" h="56238" w="108204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rect b="b" l="l" r="r" t="t"/>
                <a:pathLst>
                  <a:path extrusionOk="0" h="77341" w="99827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20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rect b="b" l="l" r="r" t="t"/>
                <a:pathLst>
                  <a:path extrusionOk="0" h="51729" w="99536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20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rect b="b" l="l" r="r" t="t"/>
                <a:pathLst>
                  <a:path extrusionOk="0" h="744450" w="213068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20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rect b="b" l="l" r="r" t="t"/>
                <a:pathLst>
                  <a:path extrusionOk="0" h="495109" w="226922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20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rect b="b" l="l" r="r" t="t"/>
                <a:pathLst>
                  <a:path extrusionOk="0" h="95029" w="76263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20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rect b="b" l="l" r="r" t="t"/>
                <a:pathLst>
                  <a:path extrusionOk="0" h="66745" w="63531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" name="Google Shape;257;p20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58" name="Google Shape;258;p20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20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20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20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20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20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20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20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20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20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20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20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20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20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20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20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rect b="b" l="l" r="r" t="t"/>
                <a:pathLst>
                  <a:path extrusionOk="0" h="95119" w="122876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20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rect b="b" l="l" r="r" t="t"/>
                <a:pathLst>
                  <a:path extrusionOk="0" h="63751" w="122242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20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rect b="b" l="l" r="r" t="t"/>
                <a:pathLst>
                  <a:path extrusionOk="0" h="91654" w="122771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20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rect b="b" l="l" r="r" t="t"/>
                <a:pathLst>
                  <a:path extrusionOk="0" h="63800" w="12223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20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rect b="b" l="l" r="r" t="t"/>
                <a:pathLst>
                  <a:path extrusionOk="0" h="606004" w="211613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20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rect b="b" l="l" r="r" t="t"/>
                <a:pathLst>
                  <a:path extrusionOk="0" h="132132" w="135319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20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rect b="b" l="l" r="r" t="t"/>
                <a:pathLst>
                  <a:path extrusionOk="0" h="377666" w="192267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20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rect b="b" l="l" r="r" t="t"/>
                <a:pathLst>
                  <a:path extrusionOk="0" h="442443" w="219367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20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rect b="b" l="l" r="r" t="t"/>
                <a:pathLst>
                  <a:path extrusionOk="0" h="177613" w="146094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20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rect b="b" l="l" r="r" t="t"/>
                <a:pathLst>
                  <a:path extrusionOk="0" h="152067" w="154031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20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rect b="b" l="l" r="r" t="t"/>
                <a:pathLst>
                  <a:path extrusionOk="0" h="338613" w="196972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20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rect b="b" l="l" r="r" t="t"/>
                <a:pathLst>
                  <a:path extrusionOk="0" h="306609" w="228028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20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rect b="b" l="l" r="r" t="t"/>
                <a:pathLst>
                  <a:path extrusionOk="0" h="56976" w="115992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20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rect b="b" l="l" r="r" t="t"/>
                <a:pathLst>
                  <a:path extrusionOk="0" h="59099" w="71478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20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rect b="b" l="l" r="r" t="t"/>
                <a:pathLst>
                  <a:path extrusionOk="0" h="103155" w="70866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20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rect b="b" l="l" r="r" t="t"/>
                <a:pathLst>
                  <a:path extrusionOk="0" h="128318" w="85975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9" name="Google Shape;289;p20"/>
            <p:cNvSpPr/>
            <p:nvPr/>
          </p:nvSpPr>
          <p:spPr>
            <a:xfrm>
              <a:off x="7297552" y="1119942"/>
              <a:ext cx="135609" cy="266405"/>
            </a:xfrm>
            <a:custGeom>
              <a:rect b="b" l="l" r="r" t="t"/>
              <a:pathLst>
                <a:path extrusionOk="0" h="333215" w="169617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7309787" y="1745656"/>
              <a:ext cx="93295" cy="72283"/>
            </a:xfrm>
            <a:custGeom>
              <a:rect b="b" l="l" r="r" t="t"/>
              <a:pathLst>
                <a:path extrusionOk="0" h="90410" w="116692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7310617" y="1769417"/>
              <a:ext cx="92899" cy="48456"/>
            </a:xfrm>
            <a:custGeom>
              <a:rect b="b" l="l" r="r" t="t"/>
              <a:pathLst>
                <a:path extrusionOk="0" h="60608" w="116196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7197828" y="1680648"/>
              <a:ext cx="93274" cy="69610"/>
            </a:xfrm>
            <a:custGeom>
              <a:rect b="b" l="l" r="r" t="t"/>
              <a:pathLst>
                <a:path extrusionOk="0" h="87067" w="116665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7198064" y="1702707"/>
              <a:ext cx="92850" cy="48456"/>
            </a:xfrm>
            <a:custGeom>
              <a:rect b="b" l="l" r="r" t="t"/>
              <a:pathLst>
                <a:path extrusionOk="0" h="60608" w="116135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7221254" y="1360384"/>
              <a:ext cx="326700" cy="394943"/>
            </a:xfrm>
            <a:custGeom>
              <a:rect b="b" l="l" r="r" t="t"/>
              <a:pathLst>
                <a:path extrusionOk="0" h="493987" w="408631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7417903" y="1095544"/>
              <a:ext cx="102781" cy="99997"/>
            </a:xfrm>
            <a:custGeom>
              <a:rect b="b" l="l" r="r" t="t"/>
              <a:pathLst>
                <a:path extrusionOk="0" h="125075" w="128556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7381720" y="1109556"/>
              <a:ext cx="166775" cy="325513"/>
            </a:xfrm>
            <a:custGeom>
              <a:rect b="b" l="l" r="r" t="t"/>
              <a:pathLst>
                <a:path extrusionOk="0" h="407146" w="208599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7413797" y="991818"/>
              <a:ext cx="110760" cy="134864"/>
            </a:xfrm>
            <a:custGeom>
              <a:rect b="b" l="l" r="r" t="t"/>
              <a:pathLst>
                <a:path extrusionOk="0" h="168686" w="138537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7417935" y="980032"/>
              <a:ext cx="116886" cy="115512"/>
            </a:xfrm>
            <a:custGeom>
              <a:rect b="b" l="l" r="r" t="t"/>
              <a:pathLst>
                <a:path extrusionOk="0" h="144480" w="146199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0"/>
            <p:cNvSpPr/>
            <p:nvPr/>
          </p:nvSpPr>
          <p:spPr>
            <a:xfrm>
              <a:off x="7364000" y="1109861"/>
              <a:ext cx="53839" cy="78361"/>
            </a:xfrm>
            <a:custGeom>
              <a:rect b="b" l="l" r="r" t="t"/>
              <a:pathLst>
                <a:path extrusionOk="0" h="98012" w="67341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7794459" y="3551002"/>
              <a:ext cx="540508" cy="312148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7824798" y="3491907"/>
              <a:ext cx="469764" cy="181297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7794490" y="3623727"/>
              <a:ext cx="41046" cy="82625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8298847" y="3624184"/>
              <a:ext cx="36096" cy="82168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842237" y="3535238"/>
              <a:ext cx="449908" cy="259679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7815050" y="3673683"/>
              <a:ext cx="491482" cy="176325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7794490" y="3472184"/>
              <a:ext cx="540453" cy="312196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0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7752377" y="3752957"/>
              <a:ext cx="148877" cy="85976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7787483" y="3773138"/>
              <a:ext cx="113771" cy="106232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7465892" y="3799784"/>
              <a:ext cx="344817" cy="254127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20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8113340" y="4275363"/>
              <a:ext cx="345579" cy="199519"/>
            </a:xfrm>
            <a:custGeom>
              <a:rect b="b" l="l" r="r" t="t"/>
              <a:pathLst>
                <a:path extrusionOk="0" h="249555" w="432244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8345604" y="3658605"/>
              <a:ext cx="79241" cy="172485"/>
            </a:xfrm>
            <a:custGeom>
              <a:rect b="b" l="l" r="r" t="t"/>
              <a:pathLst>
                <a:path extrusionOk="0" h="215741" w="99113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8356722" y="3587657"/>
              <a:ext cx="56961" cy="109603"/>
            </a:xfrm>
            <a:custGeom>
              <a:rect b="b" l="l" r="r" t="t"/>
              <a:pathLst>
                <a:path extrusionOk="0" h="137090" w="71246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8165307" y="4346248"/>
              <a:ext cx="122882" cy="68919"/>
            </a:xfrm>
            <a:custGeom>
              <a:rect b="b" l="l" r="r" t="t"/>
              <a:pathLst>
                <a:path extrusionOk="0" h="86203" w="153698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8165313" y="4357988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8255166" y="4305930"/>
              <a:ext cx="122882" cy="68953"/>
            </a:xfrm>
            <a:custGeom>
              <a:rect b="b" l="l" r="r" t="t"/>
              <a:pathLst>
                <a:path extrusionOk="0" h="86245" w="153698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8255174" y="4317703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8198325" y="3858200"/>
              <a:ext cx="179678" cy="507212"/>
            </a:xfrm>
            <a:custGeom>
              <a:rect b="b" l="l" r="r" t="t"/>
              <a:pathLst>
                <a:path extrusionOk="0" h="634412" w="224738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8224549" y="3442293"/>
              <a:ext cx="130417" cy="208730"/>
            </a:xfrm>
            <a:custGeom>
              <a:rect b="b" l="l" r="r" t="t"/>
              <a:pathLst>
                <a:path extrusionOk="0" h="261076" w="163123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8197056" y="3589895"/>
              <a:ext cx="200560" cy="332104"/>
            </a:xfrm>
            <a:custGeom>
              <a:rect b="b" l="l" r="r" t="t"/>
              <a:pathLst>
                <a:path extrusionOk="0" h="415389" w="250857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8000839" y="3631642"/>
              <a:ext cx="254644" cy="198374"/>
            </a:xfrm>
            <a:custGeom>
              <a:rect b="b" l="l" r="r" t="t"/>
              <a:pathLst>
                <a:path extrusionOk="0" h="248122" w="318504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8187055" y="3627341"/>
              <a:ext cx="77484" cy="113419"/>
            </a:xfrm>
            <a:custGeom>
              <a:rect b="b" l="l" r="r" t="t"/>
              <a:pathLst>
                <a:path extrusionOk="0" h="141862" w="96916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8224358" y="3433131"/>
              <a:ext cx="126435" cy="139356"/>
            </a:xfrm>
            <a:custGeom>
              <a:rect b="b" l="l" r="r" t="t"/>
              <a:pathLst>
                <a:path extrusionOk="0" h="174304" w="158142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5" name="Google Shape;325;p20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3" cy="250785"/>
            </a:xfrm>
          </p:grpSpPr>
          <p:sp>
            <p:nvSpPr>
              <p:cNvPr id="326" name="Google Shape;326;p20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0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0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0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0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20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3" cy="250785"/>
            </a:xfrm>
          </p:grpSpPr>
          <p:sp>
            <p:nvSpPr>
              <p:cNvPr id="332" name="Google Shape;332;p20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0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0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0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0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7" name="Google Shape;337;p20"/>
            <p:cNvSpPr/>
            <p:nvPr/>
          </p:nvSpPr>
          <p:spPr>
            <a:xfrm>
              <a:off x="7451033" y="1163186"/>
              <a:ext cx="126280" cy="353110"/>
            </a:xfrm>
            <a:custGeom>
              <a:rect b="b" l="l" r="r" t="t"/>
              <a:pathLst>
                <a:path extrusionOk="0" h="441664" w="157949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7509451" y="1160411"/>
              <a:ext cx="72725" cy="98625"/>
            </a:xfrm>
            <a:custGeom>
              <a:rect b="b" l="l" r="r" t="t"/>
              <a:pathLst>
                <a:path extrusionOk="0" h="123358" w="90963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9" name="Google Shape;339;p20"/>
            <p:cNvGrpSpPr/>
            <p:nvPr/>
          </p:nvGrpSpPr>
          <p:grpSpPr>
            <a:xfrm flipH="1">
              <a:off x="8183211" y="2407472"/>
              <a:ext cx="780359" cy="1195999"/>
              <a:chOff x="3975528" y="3303922"/>
              <a:chExt cx="780359" cy="1195999"/>
            </a:xfrm>
          </p:grpSpPr>
          <p:sp>
            <p:nvSpPr>
              <p:cNvPr id="340" name="Google Shape;340;p20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41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0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41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0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rect b="b" l="l" r="r" t="t"/>
                <a:pathLst>
                  <a:path extrusionOk="0" h="206311" w="357473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0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0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41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20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rect b="b" l="l" r="r" t="t"/>
                <a:pathLst>
                  <a:path extrusionOk="0" h="1032319" w="178689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20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rect b="b" l="l" r="r" t="t"/>
                <a:pathLst>
                  <a:path extrusionOk="0" h="206501" w="357473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20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20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41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0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rect b="b" l="l" r="r" t="t"/>
                <a:pathLst>
                  <a:path extrusionOk="0" h="721899" w="178688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0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41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20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20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0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41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0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rect b="b" l="l" r="r" t="t"/>
                <a:pathLst>
                  <a:path extrusionOk="0" h="399097" w="178689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20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rect b="b" l="l" r="r" t="t"/>
                <a:pathLst>
                  <a:path extrusionOk="0" h="303342" w="154251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20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rect b="b" l="l" r="r" t="t"/>
                <a:pathLst>
                  <a:path extrusionOk="0" h="82319" w="106588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20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rect b="b" l="l" r="r" t="t"/>
                <a:pathLst>
                  <a:path extrusionOk="0" h="55368" w="106123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0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rect b="b" l="l" r="r" t="t"/>
                <a:pathLst>
                  <a:path extrusionOk="0" h="79516" w="106576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0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rect b="b" l="l" r="r" t="t"/>
                <a:pathLst>
                  <a:path extrusionOk="0" h="55320" w="106154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0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rect b="b" l="l" r="r" t="t"/>
                <a:pathLst>
                  <a:path extrusionOk="0" h="450662" w="372536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0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rect b="b" l="l" r="r" t="t"/>
                <a:pathLst>
                  <a:path extrusionOk="0" h="114020" w="11716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0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rect b="b" l="l" r="r" t="t"/>
                <a:pathLst>
                  <a:path extrusionOk="0" h="370837" w="189574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0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rect b="b" l="l" r="r" t="t"/>
                <a:pathLst>
                  <a:path extrusionOk="0" h="153696" w="126365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0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rect b="b" l="l" r="r" t="t"/>
                <a:pathLst>
                  <a:path extrusionOk="0" h="131805" w="133256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0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rect b="b" l="l" r="r" t="t"/>
                <a:pathLst>
                  <a:path extrusionOk="0" h="88868" w="61436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66" name="Google Shape;366;p20"/>
              <p:cNvGrpSpPr/>
              <p:nvPr/>
            </p:nvGrpSpPr>
            <p:grpSpPr>
              <a:xfrm flipH="1">
                <a:off x="4321769" y="3621401"/>
                <a:ext cx="239005" cy="181217"/>
                <a:chOff x="6621095" y="1452181"/>
                <a:chExt cx="330893" cy="250785"/>
              </a:xfrm>
            </p:grpSpPr>
            <p:sp>
              <p:nvSpPr>
                <p:cNvPr id="367" name="Google Shape;367;p20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rect b="b" l="l" r="r" t="t"/>
                  <a:pathLst>
                    <a:path extrusionOk="0" h="174500" w="303199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368;p20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rect b="b" l="l" r="r" t="t"/>
                  <a:pathLst>
                    <a:path extrusionOk="0" h="45815" w="79173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509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369;p20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rect b="b" l="l" r="r" t="t"/>
                  <a:pathLst>
                    <a:path extrusionOk="0" h="118292" w="303209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" name="Google Shape;370;p20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rect b="b" l="l" r="r" t="t"/>
                  <a:pathLst>
                    <a:path extrusionOk="0" h="244320" w="217122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371;p20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rect b="b" l="l" r="r" t="t"/>
                  <a:pathLst>
                    <a:path extrusionOk="0" h="245364" w="216421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72" name="Google Shape;372;p20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rect b="b" l="l" r="r" t="t"/>
                <a:pathLst>
                  <a:path extrusionOk="0" h="402337" w="143174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20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rect b="b" l="l" r="r" t="t"/>
                <a:pathLst>
                  <a:path extrusionOk="0" h="112806" w="82772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4" name="Google Shape;374;p20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CZ1015 FSP1 TEAM 3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5" name="Google Shape;375;p20"/>
          <p:cNvSpPr txBox="1"/>
          <p:nvPr/>
        </p:nvSpPr>
        <p:spPr>
          <a:xfrm>
            <a:off x="1076325" y="3706025"/>
            <a:ext cx="2259000" cy="12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arlow Light"/>
                <a:ea typeface="Barlow Light"/>
                <a:cs typeface="Barlow Light"/>
                <a:sym typeface="Barlow Light"/>
              </a:rPr>
              <a:t>Group Members: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arlow Light"/>
                <a:ea typeface="Barlow Light"/>
                <a:cs typeface="Barlow Light"/>
                <a:sym typeface="Barlow Light"/>
              </a:rPr>
              <a:t>Jonathan Chan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arlow Light"/>
                <a:ea typeface="Barlow Light"/>
                <a:cs typeface="Barlow Light"/>
                <a:sym typeface="Barlow Light"/>
              </a:rPr>
              <a:t>Shyam Sundar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arlow Light"/>
                <a:ea typeface="Barlow Light"/>
                <a:cs typeface="Barlow Light"/>
                <a:sym typeface="Barlow Light"/>
              </a:rPr>
              <a:t>Soh Qian Yi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arlow Light"/>
                <a:ea typeface="Barlow Light"/>
                <a:cs typeface="Barlow Light"/>
                <a:sym typeface="Barlow Light"/>
              </a:rPr>
              <a:t>Ye Ziyuan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1" name="Google Shape;451;p29"/>
          <p:cNvSpPr txBox="1"/>
          <p:nvPr/>
        </p:nvSpPr>
        <p:spPr>
          <a:xfrm>
            <a:off x="987875" y="477600"/>
            <a:ext cx="74580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 Light"/>
              <a:buChar char="●"/>
            </a:pP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To manually check the correlation of one joke with every other joke in the dataset would be time-consuming and inefficient.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 Light"/>
              <a:buChar char="●"/>
            </a:pP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The function below helps to automate this and speed things up.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52" name="Google Shape;4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560" y="2044525"/>
            <a:ext cx="7495591" cy="2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8" name="Google Shape;458;p30"/>
          <p:cNvSpPr txBox="1"/>
          <p:nvPr/>
        </p:nvSpPr>
        <p:spPr>
          <a:xfrm>
            <a:off x="771625" y="519550"/>
            <a:ext cx="7620000" cy="3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 Light"/>
              <a:buChar char="●"/>
            </a:pP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The ‘</a:t>
            </a:r>
            <a:r>
              <a:rPr b="1" lang="en-US" sz="2000">
                <a:latin typeface="Barlow"/>
                <a:ea typeface="Barlow"/>
                <a:cs typeface="Barlow"/>
                <a:sym typeface="Barlow"/>
              </a:rPr>
              <a:t>get_recs</a:t>
            </a: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’ function helps to compare the a joke with every other joke in the dataset and return the correlation values with respect to every joke by calling the ‘</a:t>
            </a:r>
            <a:r>
              <a:rPr b="1" lang="en-US" sz="2000">
                <a:latin typeface="Barlow"/>
                <a:ea typeface="Barlow"/>
                <a:cs typeface="Barlow"/>
                <a:sym typeface="Barlow"/>
              </a:rPr>
              <a:t>pearson</a:t>
            </a: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’ function previously written.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 Light"/>
              <a:buChar char="●"/>
            </a:pP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During its execution, it makes sure to ignore the columns ‘</a:t>
            </a:r>
            <a:r>
              <a:rPr b="1" lang="en-US" sz="2000">
                <a:latin typeface="Barlow"/>
                <a:ea typeface="Barlow"/>
                <a:cs typeface="Barlow"/>
                <a:sym typeface="Barlow"/>
              </a:rPr>
              <a:t>JokesRated</a:t>
            </a: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’ and ‘</a:t>
            </a:r>
            <a:r>
              <a:rPr b="1" lang="en-US" sz="2000">
                <a:latin typeface="Barlow"/>
                <a:ea typeface="Barlow"/>
                <a:cs typeface="Barlow"/>
                <a:sym typeface="Barlow"/>
              </a:rPr>
              <a:t>UserId</a:t>
            </a: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’ as well as the column name of the joke we are comparing against ( In our example, we are using Joke 1 as user input).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 Light"/>
              <a:buChar char="●"/>
            </a:pP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Function Parameters for the ‘</a:t>
            </a:r>
            <a:r>
              <a:rPr b="1" lang="en-US" sz="2000">
                <a:latin typeface="Barlow"/>
                <a:ea typeface="Barlow"/>
                <a:cs typeface="Barlow"/>
                <a:sym typeface="Barlow"/>
              </a:rPr>
              <a:t>get_recs’</a:t>
            </a: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 function: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j = refers to the joke we are comparing against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jokedf = the cleaned joke dataset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num = total number of jokes in the dataset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4" name="Google Shape;464;p31"/>
          <p:cNvSpPr txBox="1"/>
          <p:nvPr/>
        </p:nvSpPr>
        <p:spPr>
          <a:xfrm>
            <a:off x="692725" y="440075"/>
            <a:ext cx="79125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 Light"/>
              <a:buChar char="●"/>
            </a:pP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Now we call the ‘</a:t>
            </a:r>
            <a:r>
              <a:rPr b="1" lang="en-US" sz="2000">
                <a:latin typeface="Barlow"/>
                <a:ea typeface="Barlow"/>
                <a:cs typeface="Barlow"/>
                <a:sym typeface="Barlow"/>
              </a:rPr>
              <a:t>get_recs</a:t>
            </a: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’ function to provide the top 10 jokes with highest correlation with respect to </a:t>
            </a:r>
            <a:r>
              <a:rPr b="1" lang="en-US" sz="2000">
                <a:latin typeface="Barlow"/>
                <a:ea typeface="Barlow"/>
                <a:cs typeface="Barlow"/>
                <a:sym typeface="Barlow"/>
              </a:rPr>
              <a:t>Joke 1</a:t>
            </a: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 and then pass it to ‘</a:t>
            </a:r>
            <a:r>
              <a:rPr b="1" lang="en-US" sz="2000">
                <a:latin typeface="Barlow"/>
                <a:ea typeface="Barlow"/>
                <a:cs typeface="Barlow"/>
                <a:sym typeface="Barlow"/>
              </a:rPr>
              <a:t>recs1</a:t>
            </a: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’. 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 Light"/>
              <a:buChar char="●"/>
            </a:pP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Similarly, we call the ‘</a:t>
            </a:r>
            <a:r>
              <a:rPr b="1" lang="en-US" sz="2000">
                <a:latin typeface="Barlow"/>
                <a:ea typeface="Barlow"/>
                <a:cs typeface="Barlow"/>
                <a:sym typeface="Barlow"/>
              </a:rPr>
              <a:t>get_recs</a:t>
            </a: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’ function to provide the 10 jokes with lowest correlation with respect to Joke 1 and then pass it to ‘</a:t>
            </a:r>
            <a:r>
              <a:rPr b="1" lang="en-US" sz="2000">
                <a:latin typeface="Barlow"/>
                <a:ea typeface="Barlow"/>
                <a:cs typeface="Barlow"/>
                <a:sym typeface="Barlow"/>
              </a:rPr>
              <a:t>anti_recs1</a:t>
            </a: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’.  This means that if the user likes Joke 1, he/she would probably not like the jokes in ‘</a:t>
            </a:r>
            <a:r>
              <a:rPr b="1" lang="en-US" sz="2000">
                <a:latin typeface="Barlow"/>
                <a:ea typeface="Barlow"/>
                <a:cs typeface="Barlow"/>
                <a:sym typeface="Barlow"/>
              </a:rPr>
              <a:t>anti_recs1</a:t>
            </a: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’.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65" name="Google Shape;4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200" y="2739524"/>
            <a:ext cx="3601840" cy="24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100" y="2715200"/>
            <a:ext cx="3713200" cy="24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2" name="Google Shape;472;p32"/>
          <p:cNvSpPr txBox="1"/>
          <p:nvPr/>
        </p:nvSpPr>
        <p:spPr>
          <a:xfrm>
            <a:off x="931100" y="430925"/>
            <a:ext cx="73257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 Light"/>
              <a:buChar char="●"/>
            </a:pP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‘</a:t>
            </a:r>
            <a:r>
              <a:rPr b="1" lang="en-US" sz="2000">
                <a:latin typeface="Barlow"/>
                <a:ea typeface="Barlow"/>
                <a:cs typeface="Barlow"/>
                <a:sym typeface="Barlow"/>
              </a:rPr>
              <a:t>recommend1</a:t>
            </a: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’ - dataframe for better visualisation of ‘</a:t>
            </a:r>
            <a:r>
              <a:rPr b="1" lang="en-US" sz="2000">
                <a:latin typeface="Barlow"/>
                <a:ea typeface="Barlow"/>
                <a:cs typeface="Barlow"/>
                <a:sym typeface="Barlow"/>
              </a:rPr>
              <a:t>recs1</a:t>
            </a: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’.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 Light"/>
              <a:buChar char="●"/>
            </a:pP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‘</a:t>
            </a:r>
            <a:r>
              <a:rPr b="1" lang="en-US" sz="2000">
                <a:latin typeface="Barlow"/>
                <a:ea typeface="Barlow"/>
                <a:cs typeface="Barlow"/>
                <a:sym typeface="Barlow"/>
              </a:rPr>
              <a:t>notrecommend1</a:t>
            </a: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’ - dataframe for better visualisation of                                      </a:t>
            </a: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‘</a:t>
            </a:r>
            <a:r>
              <a:rPr b="1" lang="en-US" sz="2000">
                <a:latin typeface="Barlow"/>
                <a:ea typeface="Barlow"/>
                <a:cs typeface="Barlow"/>
                <a:sym typeface="Barlow"/>
              </a:rPr>
              <a:t>anti_recs1</a:t>
            </a: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’.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73" name="Google Shape;4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913" y="1855613"/>
            <a:ext cx="2153400" cy="2882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4575" y="1845585"/>
            <a:ext cx="2196450" cy="290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89525"/>
            <a:ext cx="2153400" cy="30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7825" y="1789525"/>
            <a:ext cx="2196459" cy="30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2" name="Google Shape;482;p33"/>
          <p:cNvSpPr txBox="1"/>
          <p:nvPr/>
        </p:nvSpPr>
        <p:spPr>
          <a:xfrm>
            <a:off x="785800" y="468425"/>
            <a:ext cx="7485600" cy="14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 Light"/>
              <a:buChar char="●"/>
            </a:pP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Now a correlation heatmap is plotted which acts as a second layer of check in order to ensure that the user will indeed enjoy the jokes suggested. This is done by plotting a heatmap comparing every suggested joke with each other.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8" name="Google Shape;4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125" y="55050"/>
            <a:ext cx="6916175" cy="508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4" name="Google Shape;494;p35"/>
          <p:cNvSpPr txBox="1"/>
          <p:nvPr/>
        </p:nvSpPr>
        <p:spPr>
          <a:xfrm>
            <a:off x="547000" y="404125"/>
            <a:ext cx="63477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 Light"/>
              <a:buChar char="●"/>
            </a:pP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As well as this system works, it is still a very simple recommender system. Having to recommend jokes to the user based on a SINGLE joke that the user likes, might not be that accurate. So if the user provides more jokes that he/she likes, then the suggestions can be better informed ones.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 Light"/>
              <a:buChar char="●"/>
            </a:pP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For this example, let us assume that the user likes </a:t>
            </a:r>
            <a:r>
              <a:rPr b="1" lang="en-US" sz="2000">
                <a:latin typeface="Barlow"/>
                <a:ea typeface="Barlow"/>
                <a:cs typeface="Barlow"/>
                <a:sym typeface="Barlow"/>
              </a:rPr>
              <a:t>Joke 5</a:t>
            </a: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 as well.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 Light"/>
              <a:buChar char="●"/>
            </a:pP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The process followed to tackle this: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Barlow Light"/>
              <a:buChar char="-"/>
            </a:pPr>
            <a:r>
              <a:rPr lang="en-US" sz="1700">
                <a:latin typeface="Barlow Light"/>
                <a:ea typeface="Barlow Light"/>
                <a:cs typeface="Barlow Light"/>
                <a:sym typeface="Barlow Light"/>
              </a:rPr>
              <a:t>Find the top 30 most correlated jokes with respect to Joke 1.</a:t>
            </a:r>
            <a:endParaRPr sz="17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95" name="Google Shape;4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705" y="313650"/>
            <a:ext cx="2163320" cy="446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1" name="Google Shape;501;p36"/>
          <p:cNvSpPr txBox="1"/>
          <p:nvPr/>
        </p:nvSpPr>
        <p:spPr>
          <a:xfrm>
            <a:off x="0" y="0"/>
            <a:ext cx="41766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Barlow Light"/>
              <a:buChar char="-"/>
            </a:pPr>
            <a:r>
              <a:rPr lang="en-US" sz="1700">
                <a:latin typeface="Barlow Light"/>
                <a:ea typeface="Barlow Light"/>
                <a:cs typeface="Barlow Light"/>
                <a:sym typeface="Barlow Light"/>
              </a:rPr>
              <a:t>Find the top 30 m</a:t>
            </a:r>
            <a:r>
              <a:rPr lang="en-US" sz="1700">
                <a:latin typeface="Barlow Light"/>
                <a:ea typeface="Barlow Light"/>
                <a:cs typeface="Barlow Light"/>
                <a:sym typeface="Barlow Light"/>
              </a:rPr>
              <a:t>ost correlated</a:t>
            </a:r>
            <a:r>
              <a:rPr lang="en-US" sz="1700">
                <a:latin typeface="Barlow Light"/>
                <a:ea typeface="Barlow Light"/>
                <a:cs typeface="Barlow Light"/>
                <a:sym typeface="Barlow Light"/>
              </a:rPr>
              <a:t> jokes with respect to Joke 5.</a:t>
            </a:r>
            <a:endParaRPr sz="17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500" y="0"/>
            <a:ext cx="40626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" name="Google Shape;508;p37"/>
          <p:cNvSpPr txBox="1"/>
          <p:nvPr/>
        </p:nvSpPr>
        <p:spPr>
          <a:xfrm>
            <a:off x="0" y="0"/>
            <a:ext cx="45531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Barlow Light"/>
              <a:buChar char="-"/>
            </a:pPr>
            <a:r>
              <a:rPr lang="en-US" sz="1700">
                <a:latin typeface="Barlow Light"/>
                <a:ea typeface="Barlow Light"/>
                <a:cs typeface="Barlow Light"/>
                <a:sym typeface="Barlow Light"/>
              </a:rPr>
              <a:t>Find the jokes that are common to both lists and provide a better informed recommendation of jokes.</a:t>
            </a:r>
            <a:endParaRPr/>
          </a:p>
        </p:txBody>
      </p:sp>
      <p:pic>
        <p:nvPicPr>
          <p:cNvPr id="509" name="Google Shape;5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475" y="1106100"/>
            <a:ext cx="5348630" cy="37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8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User-to-User Recommender System</a:t>
            </a:r>
            <a:endParaRPr/>
          </a:p>
        </p:txBody>
      </p:sp>
      <p:grpSp>
        <p:nvGrpSpPr>
          <p:cNvPr id="515" name="Google Shape;515;p38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516" name="Google Shape;516;p38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0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7" name="Google Shape;537;p3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538" name="Google Shape;538;p3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3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3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3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3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3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3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3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3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3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3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3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3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3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3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3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3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3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3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3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3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3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3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3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3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3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3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3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3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3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3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3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3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3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3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3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3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8" name="Google Shape;578;p38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7" name="Google Shape;607;p3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608" name="Google Shape;608;p3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3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3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3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3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3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3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3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3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3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3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3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3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1"/>
          <p:cNvSpPr txBox="1"/>
          <p:nvPr>
            <p:ph idx="4294967295" type="ctrTitle"/>
          </p:nvPr>
        </p:nvSpPr>
        <p:spPr>
          <a:xfrm>
            <a:off x="1076325" y="1863600"/>
            <a:ext cx="6492900" cy="141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/>
              <a:t>Jester Jokes -</a:t>
            </a:r>
            <a:endParaRPr sz="5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/>
              <a:t>Data Set</a:t>
            </a:r>
            <a:endParaRPr sz="5100"/>
          </a:p>
        </p:txBody>
      </p:sp>
      <p:pic>
        <p:nvPicPr>
          <p:cNvPr id="381" name="Google Shape;3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149" y="836650"/>
            <a:ext cx="2385750" cy="34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Build a recommendation system for users</a:t>
            </a:r>
            <a:endParaRPr sz="2000"/>
          </a:p>
        </p:txBody>
      </p:sp>
      <p:sp>
        <p:nvSpPr>
          <p:cNvPr id="383" name="Google Shape;383;p2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6" name="Google Shape;626;p39"/>
          <p:cNvSpPr txBox="1"/>
          <p:nvPr/>
        </p:nvSpPr>
        <p:spPr>
          <a:xfrm>
            <a:off x="547879" y="639830"/>
            <a:ext cx="6619403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1" i="0" lang="en-US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User-to-User recommender system</a:t>
            </a:r>
            <a:endParaRPr/>
          </a:p>
        </p:txBody>
      </p:sp>
      <p:sp>
        <p:nvSpPr>
          <p:cNvPr id="627" name="Google Shape;627;p39"/>
          <p:cNvSpPr txBox="1"/>
          <p:nvPr/>
        </p:nvSpPr>
        <p:spPr>
          <a:xfrm>
            <a:off x="695884" y="2101102"/>
            <a:ext cx="7332009" cy="24025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</a:pPr>
            <a:r>
              <a:rPr b="0" i="0" lang="en-US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given a user id </a:t>
            </a:r>
            <a:r>
              <a:rPr b="1" i="1" lang="en-US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x</a:t>
            </a:r>
            <a:endParaRPr b="1" i="1" sz="2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</a:pPr>
            <a:r>
              <a:rPr b="0" i="0" lang="en-US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use the top 10 most liked jokes by user </a:t>
            </a:r>
            <a:r>
              <a:rPr b="1" i="1" lang="en-US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x</a:t>
            </a:r>
            <a:r>
              <a:rPr b="0" i="0" lang="en-US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to find the users who have the similar taste</a:t>
            </a:r>
            <a:endParaRPr b="0" i="0" sz="2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</a:pPr>
            <a:r>
              <a:rPr b="0" i="0" lang="en-US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based on 100 similar users, recommend twenty jokes for user </a:t>
            </a:r>
            <a:r>
              <a:rPr b="1" i="1" lang="en-US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x</a:t>
            </a:r>
            <a:endParaRPr b="1" i="1" sz="2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1270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	</a:t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633" name="Google Shape;633;p40"/>
          <p:cNvSpPr txBox="1"/>
          <p:nvPr>
            <p:ph idx="4294967295" type="body"/>
          </p:nvPr>
        </p:nvSpPr>
        <p:spPr>
          <a:xfrm>
            <a:off x="247548" y="584478"/>
            <a:ext cx="2997000" cy="20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US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Recommend 20 jokes to a user:</a:t>
            </a:r>
            <a:endParaRPr b="1"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US" sz="2400">
                <a:solidFill>
                  <a:schemeClr val="lt1"/>
                </a:solidFill>
              </a:rPr>
              <a:t>1. Prepare data set ‘jester-joke-2’ as a test set</a:t>
            </a:r>
            <a:endParaRPr b="1" sz="2400">
              <a:solidFill>
                <a:schemeClr val="lt1"/>
              </a:solidFill>
            </a:endParaRPr>
          </a:p>
        </p:txBody>
      </p:sp>
      <p:grpSp>
        <p:nvGrpSpPr>
          <p:cNvPr id="634" name="Google Shape;634;p40"/>
          <p:cNvGrpSpPr/>
          <p:nvPr/>
        </p:nvGrpSpPr>
        <p:grpSpPr>
          <a:xfrm>
            <a:off x="8188805" y="260468"/>
            <a:ext cx="841011" cy="1532679"/>
            <a:chOff x="6492887" y="4126007"/>
            <a:chExt cx="271993" cy="422295"/>
          </a:xfrm>
        </p:grpSpPr>
        <p:sp>
          <p:nvSpPr>
            <p:cNvPr id="635" name="Google Shape;635;p40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40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40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40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40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6" name="Google Shape;656;p40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657" name="Google Shape;657;p40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40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40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40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40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A screenshot of a social media post&#10;&#10;Description automatically generated" id="662" name="Google Shape;66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4619" y="1712144"/>
            <a:ext cx="5631400" cy="298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668" name="Google Shape;668;p41"/>
          <p:cNvGrpSpPr/>
          <p:nvPr/>
        </p:nvGrpSpPr>
        <p:grpSpPr>
          <a:xfrm>
            <a:off x="8248075" y="190122"/>
            <a:ext cx="629400" cy="1189154"/>
            <a:chOff x="2217389" y="2145281"/>
            <a:chExt cx="771968" cy="2035403"/>
          </a:xfrm>
        </p:grpSpPr>
        <p:sp>
          <p:nvSpPr>
            <p:cNvPr id="669" name="Google Shape;669;p41"/>
            <p:cNvSpPr/>
            <p:nvPr/>
          </p:nvSpPr>
          <p:spPr>
            <a:xfrm>
              <a:off x="2315715" y="3791112"/>
              <a:ext cx="673642" cy="389572"/>
            </a:xfrm>
            <a:custGeom>
              <a:rect b="b" l="l" r="r" t="t"/>
              <a:pathLst>
                <a:path extrusionOk="0" h="381000" w="658819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2657140" y="3935803"/>
              <a:ext cx="195392" cy="151201"/>
            </a:xfrm>
            <a:custGeom>
              <a:rect b="b" l="l" r="r" t="t"/>
              <a:pathLst>
                <a:path extrusionOk="0" h="147874" w="191092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2658204" y="3985466"/>
              <a:ext cx="194423" cy="101603"/>
            </a:xfrm>
            <a:custGeom>
              <a:rect b="b" l="l" r="r" t="t"/>
              <a:pathLst>
                <a:path extrusionOk="0" h="99367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2457350" y="3860101"/>
              <a:ext cx="195266" cy="145651"/>
            </a:xfrm>
            <a:custGeom>
              <a:rect b="b" l="l" r="r" t="t"/>
              <a:pathLst>
                <a:path extrusionOk="0" h="142446" w="190969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2457756" y="3906656"/>
              <a:ext cx="194423" cy="101614"/>
            </a:xfrm>
            <a:custGeom>
              <a:rect b="b" l="l" r="r" t="t"/>
              <a:pathLst>
                <a:path extrusionOk="0" h="99378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2506461" y="2987362"/>
              <a:ext cx="335881" cy="964766"/>
            </a:xfrm>
            <a:custGeom>
              <a:rect b="b" l="l" r="r" t="t"/>
              <a:pathLst>
                <a:path extrusionOk="0" h="943536" w="32849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2582229" y="2387101"/>
              <a:ext cx="215046" cy="209600"/>
            </a:xfrm>
            <a:custGeom>
              <a:rect b="b" l="l" r="r" t="t"/>
              <a:pathLst>
                <a:path extrusionOk="0" h="204988" w="210314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2243240" y="2453762"/>
              <a:ext cx="324472" cy="463496"/>
            </a:xfrm>
            <a:custGeom>
              <a:rect b="b" l="l" r="r" t="t"/>
              <a:pathLst>
                <a:path extrusionOk="0" h="453297" w="317332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2217389" y="2839467"/>
              <a:ext cx="154848" cy="101346"/>
            </a:xfrm>
            <a:custGeom>
              <a:rect b="b" l="l" r="r" t="t"/>
              <a:pathLst>
                <a:path extrusionOk="0" h="99116" w="151441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2221873" y="2861121"/>
              <a:ext cx="101110" cy="84281"/>
            </a:xfrm>
            <a:custGeom>
              <a:rect b="b" l="l" r="r" t="t"/>
              <a:pathLst>
                <a:path extrusionOk="0" h="82426" w="98885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2506235" y="2416390"/>
              <a:ext cx="349777" cy="704234"/>
            </a:xfrm>
            <a:custGeom>
              <a:rect b="b" l="l" r="r" t="t"/>
              <a:pathLst>
                <a:path extrusionOk="0" h="688737" w="34208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2790960" y="2560359"/>
              <a:ext cx="135542" cy="622117"/>
            </a:xfrm>
            <a:custGeom>
              <a:rect b="b" l="l" r="r" t="t"/>
              <a:pathLst>
                <a:path extrusionOk="0" h="608427" w="132559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2573358" y="2169926"/>
              <a:ext cx="232033" cy="283078"/>
            </a:xfrm>
            <a:custGeom>
              <a:rect b="b" l="l" r="r" t="t"/>
              <a:pathLst>
                <a:path extrusionOk="0" h="276849" w="226927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2582180" y="2145281"/>
              <a:ext cx="245303" cy="242358"/>
            </a:xfrm>
            <a:custGeom>
              <a:rect b="b" l="l" r="r" t="t"/>
              <a:pathLst>
                <a:path extrusionOk="0" h="237025" w="239905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2773661" y="2522433"/>
              <a:ext cx="151977" cy="206889"/>
            </a:xfrm>
            <a:custGeom>
              <a:rect b="b" l="l" r="r" t="t"/>
              <a:pathLst>
                <a:path extrusionOk="0" h="202336" w="148633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2459309" y="2417031"/>
              <a:ext cx="123487" cy="199128"/>
            </a:xfrm>
            <a:custGeom>
              <a:rect b="b" l="l" r="r" t="t"/>
              <a:pathLst>
                <a:path extrusionOk="0" h="194746" w="12077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5" name="Google Shape;685;p41"/>
          <p:cNvSpPr txBox="1"/>
          <p:nvPr/>
        </p:nvSpPr>
        <p:spPr>
          <a:xfrm>
            <a:off x="255875" y="-456931"/>
            <a:ext cx="7511272" cy="20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2. Extract a single user record;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Keep the top ten liked jokes of that user</a:t>
            </a:r>
            <a:endParaRPr/>
          </a:p>
        </p:txBody>
      </p:sp>
      <p:pic>
        <p:nvPicPr>
          <p:cNvPr descr="A screenshot of a social media post&#10;&#10;Description automatically generated" id="686" name="Google Shape;686;p41"/>
          <p:cNvPicPr preferRelativeResize="0"/>
          <p:nvPr/>
        </p:nvPicPr>
        <p:blipFill rotWithShape="1">
          <a:blip r:embed="rId3">
            <a:alphaModFix/>
          </a:blip>
          <a:srcRect b="0" l="0" r="27626" t="0"/>
          <a:stretch/>
        </p:blipFill>
        <p:spPr>
          <a:xfrm>
            <a:off x="2387965" y="1191980"/>
            <a:ext cx="4035822" cy="2268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471" y="3699595"/>
            <a:ext cx="7722854" cy="9371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 Slight curve" id="688" name="Google Shape;68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6844494">
            <a:off x="1563428" y="2748218"/>
            <a:ext cx="1099675" cy="10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694" name="Google Shape;694;p42"/>
          <p:cNvGrpSpPr/>
          <p:nvPr/>
        </p:nvGrpSpPr>
        <p:grpSpPr>
          <a:xfrm>
            <a:off x="8188805" y="260468"/>
            <a:ext cx="841011" cy="1532679"/>
            <a:chOff x="6492887" y="4126007"/>
            <a:chExt cx="271993" cy="422295"/>
          </a:xfrm>
        </p:grpSpPr>
        <p:sp>
          <p:nvSpPr>
            <p:cNvPr id="695" name="Google Shape;695;p42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2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2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42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2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42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42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42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2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2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2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42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42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2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16" name="Google Shape;716;p42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717" name="Google Shape;717;p4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4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4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4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4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2" name="Google Shape;722;p42"/>
          <p:cNvSpPr txBox="1"/>
          <p:nvPr/>
        </p:nvSpPr>
        <p:spPr>
          <a:xfrm>
            <a:off x="216089" y="-323839"/>
            <a:ext cx="7511272" cy="20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3. Append the user record to jester-joke-1 data frame;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Replace the NaN’s with the corresponding means</a:t>
            </a:r>
            <a:endParaRPr/>
          </a:p>
        </p:txBody>
      </p:sp>
      <p:pic>
        <p:nvPicPr>
          <p:cNvPr descr="A screenshot of a cell phone&#10;&#10;Description automatically generated" id="723" name="Google Shape;72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7373" y="1527667"/>
            <a:ext cx="3658929" cy="3212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piece of paper&#10;&#10;Description automatically generated" id="724" name="Google Shape;72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59" y="1371394"/>
            <a:ext cx="8314660" cy="3510221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42"/>
          <p:cNvSpPr/>
          <p:nvPr/>
        </p:nvSpPr>
        <p:spPr>
          <a:xfrm>
            <a:off x="2721935" y="4242391"/>
            <a:ext cx="542260" cy="202018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0084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2"/>
          <p:cNvSpPr/>
          <p:nvPr/>
        </p:nvSpPr>
        <p:spPr>
          <a:xfrm>
            <a:off x="2721935" y="2066261"/>
            <a:ext cx="542260" cy="202018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0084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2"/>
          <p:cNvSpPr/>
          <p:nvPr/>
        </p:nvSpPr>
        <p:spPr>
          <a:xfrm>
            <a:off x="2721935" y="2312002"/>
            <a:ext cx="542260" cy="202018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0084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2"/>
          <p:cNvSpPr/>
          <p:nvPr/>
        </p:nvSpPr>
        <p:spPr>
          <a:xfrm>
            <a:off x="2721935" y="3493231"/>
            <a:ext cx="542260" cy="202018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0084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2"/>
          <p:cNvSpPr/>
          <p:nvPr/>
        </p:nvSpPr>
        <p:spPr>
          <a:xfrm>
            <a:off x="2721935" y="3766802"/>
            <a:ext cx="542260" cy="202018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0084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735" name="Google Shape;735;p43"/>
          <p:cNvSpPr txBox="1"/>
          <p:nvPr/>
        </p:nvSpPr>
        <p:spPr>
          <a:xfrm>
            <a:off x="459873" y="-152711"/>
            <a:ext cx="7788807" cy="20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4. Cosine similarity between users; transfer to absolute values</a:t>
            </a:r>
            <a:endParaRPr b="0" i="0" sz="2400" u="none" cap="none" strike="noStrik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736" name="Google Shape;736;p43"/>
          <p:cNvGrpSpPr/>
          <p:nvPr/>
        </p:nvGrpSpPr>
        <p:grpSpPr>
          <a:xfrm>
            <a:off x="8305681" y="2571750"/>
            <a:ext cx="833940" cy="2381973"/>
            <a:chOff x="2217389" y="2145281"/>
            <a:chExt cx="771968" cy="2035403"/>
          </a:xfrm>
        </p:grpSpPr>
        <p:sp>
          <p:nvSpPr>
            <p:cNvPr id="737" name="Google Shape;737;p43"/>
            <p:cNvSpPr/>
            <p:nvPr/>
          </p:nvSpPr>
          <p:spPr>
            <a:xfrm>
              <a:off x="2315715" y="3791112"/>
              <a:ext cx="673642" cy="389572"/>
            </a:xfrm>
            <a:custGeom>
              <a:rect b="b" l="l" r="r" t="t"/>
              <a:pathLst>
                <a:path extrusionOk="0" h="381000" w="658819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2657140" y="3935803"/>
              <a:ext cx="195392" cy="151201"/>
            </a:xfrm>
            <a:custGeom>
              <a:rect b="b" l="l" r="r" t="t"/>
              <a:pathLst>
                <a:path extrusionOk="0" h="147874" w="191092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2658204" y="3985466"/>
              <a:ext cx="194423" cy="101603"/>
            </a:xfrm>
            <a:custGeom>
              <a:rect b="b" l="l" r="r" t="t"/>
              <a:pathLst>
                <a:path extrusionOk="0" h="99367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2457350" y="3860101"/>
              <a:ext cx="195266" cy="145651"/>
            </a:xfrm>
            <a:custGeom>
              <a:rect b="b" l="l" r="r" t="t"/>
              <a:pathLst>
                <a:path extrusionOk="0" h="142446" w="190969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2457756" y="3906656"/>
              <a:ext cx="194423" cy="101614"/>
            </a:xfrm>
            <a:custGeom>
              <a:rect b="b" l="l" r="r" t="t"/>
              <a:pathLst>
                <a:path extrusionOk="0" h="99378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2506461" y="2987362"/>
              <a:ext cx="335881" cy="964766"/>
            </a:xfrm>
            <a:custGeom>
              <a:rect b="b" l="l" r="r" t="t"/>
              <a:pathLst>
                <a:path extrusionOk="0" h="943536" w="32849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2582229" y="2387101"/>
              <a:ext cx="215046" cy="209600"/>
            </a:xfrm>
            <a:custGeom>
              <a:rect b="b" l="l" r="r" t="t"/>
              <a:pathLst>
                <a:path extrusionOk="0" h="204988" w="210314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2243240" y="2453762"/>
              <a:ext cx="324472" cy="463496"/>
            </a:xfrm>
            <a:custGeom>
              <a:rect b="b" l="l" r="r" t="t"/>
              <a:pathLst>
                <a:path extrusionOk="0" h="453297" w="317332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2217389" y="2839467"/>
              <a:ext cx="154848" cy="101346"/>
            </a:xfrm>
            <a:custGeom>
              <a:rect b="b" l="l" r="r" t="t"/>
              <a:pathLst>
                <a:path extrusionOk="0" h="99116" w="151441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2221873" y="2861121"/>
              <a:ext cx="101110" cy="84281"/>
            </a:xfrm>
            <a:custGeom>
              <a:rect b="b" l="l" r="r" t="t"/>
              <a:pathLst>
                <a:path extrusionOk="0" h="82426" w="98885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2506235" y="2416390"/>
              <a:ext cx="349777" cy="704234"/>
            </a:xfrm>
            <a:custGeom>
              <a:rect b="b" l="l" r="r" t="t"/>
              <a:pathLst>
                <a:path extrusionOk="0" h="688737" w="34208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2573358" y="2169926"/>
              <a:ext cx="232033" cy="283078"/>
            </a:xfrm>
            <a:custGeom>
              <a:rect b="b" l="l" r="r" t="t"/>
              <a:pathLst>
                <a:path extrusionOk="0" h="276849" w="226927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2582180" y="2145281"/>
              <a:ext cx="245303" cy="242358"/>
            </a:xfrm>
            <a:custGeom>
              <a:rect b="b" l="l" r="r" t="t"/>
              <a:pathLst>
                <a:path extrusionOk="0" h="237025" w="239905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2773661" y="2522433"/>
              <a:ext cx="151977" cy="206889"/>
            </a:xfrm>
            <a:custGeom>
              <a:rect b="b" l="l" r="r" t="t"/>
              <a:pathLst>
                <a:path extrusionOk="0" h="202336" w="148633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2459309" y="2417031"/>
              <a:ext cx="123487" cy="199128"/>
            </a:xfrm>
            <a:custGeom>
              <a:rect b="b" l="l" r="r" t="t"/>
              <a:pathLst>
                <a:path extrusionOk="0" h="194746" w="12077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2790960" y="2560359"/>
              <a:ext cx="135542" cy="622117"/>
            </a:xfrm>
            <a:custGeom>
              <a:rect b="b" l="l" r="r" t="t"/>
              <a:pathLst>
                <a:path extrusionOk="0" h="608427" w="132559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A screenshot of a social media post&#10;&#10;Description automatically generated" id="753" name="Google Shape;75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865" y="1546474"/>
            <a:ext cx="5682822" cy="331498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43"/>
          <p:cNvSpPr/>
          <p:nvPr/>
        </p:nvSpPr>
        <p:spPr>
          <a:xfrm>
            <a:off x="3116687" y="3100034"/>
            <a:ext cx="4078999" cy="284102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0084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3"/>
          <p:cNvSpPr/>
          <p:nvPr/>
        </p:nvSpPr>
        <p:spPr>
          <a:xfrm>
            <a:off x="1762856" y="2488149"/>
            <a:ext cx="4078999" cy="400872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0084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ell phone&#10;&#10;Description automatically generated" id="756" name="Google Shape;75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729" y="1533169"/>
            <a:ext cx="7631135" cy="3420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descr="A screenshot of a cell phone&#10;&#10;Description automatically generated" id="762" name="Google Shape;76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1100" y="1444133"/>
            <a:ext cx="6781800" cy="264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763" name="Google Shape;76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596" y="1653551"/>
            <a:ext cx="7788807" cy="3286859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44"/>
          <p:cNvSpPr txBox="1"/>
          <p:nvPr/>
        </p:nvSpPr>
        <p:spPr>
          <a:xfrm>
            <a:off x="346321" y="-286088"/>
            <a:ext cx="7788807" cy="20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5. Get the top 100 similar users and all their ratings</a:t>
            </a:r>
            <a:endParaRPr b="0" i="0" sz="2400" u="none" cap="none" strike="noStrik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5"/>
          <p:cNvSpPr txBox="1"/>
          <p:nvPr>
            <p:ph idx="4294967295" type="body"/>
          </p:nvPr>
        </p:nvSpPr>
        <p:spPr>
          <a:xfrm>
            <a:off x="1252156" y="-241958"/>
            <a:ext cx="6639685" cy="21423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US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6. Recommend 20 jokes based on similar users 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770" name="Google Shape;770;p4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descr="A screenshot of a cell phone&#10;&#10;Description automatically generated" id="771" name="Google Shape;77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5650" y="1649580"/>
            <a:ext cx="4192699" cy="2545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772" name="Google Shape;772;p45"/>
          <p:cNvPicPr preferRelativeResize="0"/>
          <p:nvPr/>
        </p:nvPicPr>
        <p:blipFill rotWithShape="1">
          <a:blip r:embed="rId4">
            <a:alphaModFix/>
          </a:blip>
          <a:srcRect b="30552" l="1971" r="1549" t="7013"/>
          <a:stretch/>
        </p:blipFill>
        <p:spPr>
          <a:xfrm>
            <a:off x="276832" y="2922188"/>
            <a:ext cx="8822028" cy="811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6"/>
          <p:cNvSpPr txBox="1"/>
          <p:nvPr>
            <p:ph idx="4294967295" type="body"/>
          </p:nvPr>
        </p:nvSpPr>
        <p:spPr>
          <a:xfrm>
            <a:off x="1252157" y="-744234"/>
            <a:ext cx="6639685" cy="21423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US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7. Prediction accuracy?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778" name="Google Shape;778;p4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descr="A screenshot of a social media post&#10;&#10;Description automatically generated" id="779" name="Google Shape;779;p46"/>
          <p:cNvPicPr preferRelativeResize="0"/>
          <p:nvPr/>
        </p:nvPicPr>
        <p:blipFill rotWithShape="1">
          <a:blip r:embed="rId3">
            <a:alphaModFix/>
          </a:blip>
          <a:srcRect b="0" l="0" r="0" t="50176"/>
          <a:stretch/>
        </p:blipFill>
        <p:spPr>
          <a:xfrm>
            <a:off x="321019" y="916815"/>
            <a:ext cx="8501962" cy="33098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780" name="Google Shape;78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31808"/>
            <a:ext cx="9144000" cy="1879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7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User-to-User Collaborative Filtering</a:t>
            </a:r>
            <a:endParaRPr/>
          </a:p>
        </p:txBody>
      </p:sp>
      <p:grpSp>
        <p:nvGrpSpPr>
          <p:cNvPr id="786" name="Google Shape;786;p47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787" name="Google Shape;787;p47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0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47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8" name="Google Shape;808;p47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809" name="Google Shape;809;p47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47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47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47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47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47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47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47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47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47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47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47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47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47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47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47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47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47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47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47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47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47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47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47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47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47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47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47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47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47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47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47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47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47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47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47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47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47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47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47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9" name="Google Shape;849;p47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8" name="Google Shape;878;p47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879" name="Google Shape;879;p47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47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47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47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47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47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47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47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47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47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47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47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47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7" name="Google Shape;897;p48"/>
          <p:cNvSpPr txBox="1"/>
          <p:nvPr/>
        </p:nvSpPr>
        <p:spPr>
          <a:xfrm>
            <a:off x="547879" y="639830"/>
            <a:ext cx="6619403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1" i="0" lang="en-US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User-to-User Collaborative Filtering</a:t>
            </a:r>
            <a:endParaRPr/>
          </a:p>
        </p:txBody>
      </p:sp>
      <p:sp>
        <p:nvSpPr>
          <p:cNvPr id="898" name="Google Shape;898;p48"/>
          <p:cNvSpPr txBox="1"/>
          <p:nvPr/>
        </p:nvSpPr>
        <p:spPr>
          <a:xfrm>
            <a:off x="695884" y="2101102"/>
            <a:ext cx="7332009" cy="24025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</a:pPr>
            <a:r>
              <a:rPr b="0" i="0" lang="en-US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For a test user,</a:t>
            </a:r>
            <a:endParaRPr/>
          </a:p>
          <a:p>
            <a:pPr indent="-330200" lvl="1" marL="9144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</a:pPr>
            <a:r>
              <a:rPr b="0" i="0" lang="en-US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Calculate the mean &amp; weighted mean ratings of similar users in train set</a:t>
            </a:r>
            <a:endParaRPr/>
          </a:p>
          <a:p>
            <a:pPr indent="-330200" lvl="1" marL="9144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</a:pPr>
            <a:r>
              <a:rPr b="0" i="0" lang="en-US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predict the rating of joke by a test user</a:t>
            </a:r>
            <a:endParaRPr/>
          </a:p>
          <a:p>
            <a:pPr indent="0" lvl="0" marL="1270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	</a:t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"/>
          <p:cNvSpPr txBox="1"/>
          <p:nvPr>
            <p:ph type="title"/>
          </p:nvPr>
        </p:nvSpPr>
        <p:spPr>
          <a:xfrm>
            <a:off x="3375675" y="427050"/>
            <a:ext cx="2844000" cy="6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389" name="Google Shape;389;p22"/>
          <p:cNvSpPr txBox="1"/>
          <p:nvPr>
            <p:ph idx="1" type="body"/>
          </p:nvPr>
        </p:nvSpPr>
        <p:spPr>
          <a:xfrm>
            <a:off x="2126400" y="1270100"/>
            <a:ext cx="4891200" cy="34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ctr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Introduction</a:t>
            </a:r>
            <a:endParaRPr/>
          </a:p>
          <a:p>
            <a:pPr indent="-34290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Cleaning of Dataset</a:t>
            </a:r>
            <a:endParaRPr/>
          </a:p>
          <a:p>
            <a:pPr indent="-34290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Simple Recommender  System</a:t>
            </a:r>
            <a:endParaRPr/>
          </a:p>
          <a:p>
            <a:pPr indent="-34290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User-to-User Recommender System</a:t>
            </a:r>
            <a:endParaRPr/>
          </a:p>
          <a:p>
            <a:pPr indent="-34290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Collaborative Filtering</a:t>
            </a:r>
            <a:endParaRPr/>
          </a:p>
          <a:p>
            <a:pPr indent="-34290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Visualisation</a:t>
            </a:r>
            <a:endParaRPr/>
          </a:p>
        </p:txBody>
      </p:sp>
      <p:sp>
        <p:nvSpPr>
          <p:cNvPr id="390" name="Google Shape;390;p2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9"/>
          <p:cNvSpPr txBox="1"/>
          <p:nvPr>
            <p:ph type="ctrTitle"/>
          </p:nvPr>
        </p:nvSpPr>
        <p:spPr>
          <a:xfrm>
            <a:off x="1047748" y="1869923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Framework</a:t>
            </a:r>
            <a:endParaRPr/>
          </a:p>
        </p:txBody>
      </p:sp>
      <p:grpSp>
        <p:nvGrpSpPr>
          <p:cNvPr id="904" name="Google Shape;904;p49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905" name="Google Shape;905;p49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0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9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9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9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9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9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9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9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49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9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9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9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9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9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9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6" name="Google Shape;926;p49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927" name="Google Shape;927;p49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49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49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49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49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49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49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49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49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49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49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49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49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49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49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49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49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49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49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49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49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49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49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49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49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49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49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49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49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49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49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49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49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49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49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49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49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49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49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49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7" name="Google Shape;967;p49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9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9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9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9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9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9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9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9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9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9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9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9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9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9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9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9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9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9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9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9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9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9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9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9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9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9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9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9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6" name="Google Shape;996;p49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997" name="Google Shape;997;p49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49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49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49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49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49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49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49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49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49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49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49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49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015" name="Google Shape;1015;p50"/>
          <p:cNvSpPr txBox="1"/>
          <p:nvPr>
            <p:ph idx="4294967295" type="body"/>
          </p:nvPr>
        </p:nvSpPr>
        <p:spPr>
          <a:xfrm>
            <a:off x="430329" y="102686"/>
            <a:ext cx="6862095" cy="1296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US" sz="2400">
                <a:solidFill>
                  <a:schemeClr val="lt1"/>
                </a:solidFill>
              </a:rPr>
              <a:t>1. Start with ‘jester-joke-1’</a:t>
            </a:r>
            <a:endParaRPr b="1" sz="2400">
              <a:solidFill>
                <a:schemeClr val="lt1"/>
              </a:solidFill>
            </a:endParaRPr>
          </a:p>
        </p:txBody>
      </p:sp>
      <p:grpSp>
        <p:nvGrpSpPr>
          <p:cNvPr id="1016" name="Google Shape;1016;p50"/>
          <p:cNvGrpSpPr/>
          <p:nvPr/>
        </p:nvGrpSpPr>
        <p:grpSpPr>
          <a:xfrm>
            <a:off x="8188805" y="260468"/>
            <a:ext cx="841011" cy="1532679"/>
            <a:chOff x="6492887" y="4126007"/>
            <a:chExt cx="271993" cy="422295"/>
          </a:xfrm>
        </p:grpSpPr>
        <p:sp>
          <p:nvSpPr>
            <p:cNvPr id="1017" name="Google Shape;1017;p50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50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50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50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38" name="Google Shape;1038;p50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1039" name="Google Shape;1039;p50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50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50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50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50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A close up of a device&#10;&#10;Description automatically generated" id="1044" name="Google Shape;104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404" y="1325527"/>
            <a:ext cx="8123274" cy="3262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050" name="Google Shape;1050;p51"/>
          <p:cNvSpPr txBox="1"/>
          <p:nvPr/>
        </p:nvSpPr>
        <p:spPr>
          <a:xfrm>
            <a:off x="308743" y="-565884"/>
            <a:ext cx="10058400" cy="20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2. Reshape the df; Store it as a new df</a:t>
            </a:r>
            <a:endParaRPr b="0" i="0" sz="2400" u="none" cap="none" strike="noStrik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A screenshot of a cell phone&#10;&#10;Description automatically generated" id="1051" name="Google Shape;1051;p51"/>
          <p:cNvPicPr preferRelativeResize="0"/>
          <p:nvPr/>
        </p:nvPicPr>
        <p:blipFill rotWithShape="1">
          <a:blip r:embed="rId3">
            <a:alphaModFix/>
          </a:blip>
          <a:srcRect b="0" l="14952" r="0" t="0"/>
          <a:stretch/>
        </p:blipFill>
        <p:spPr>
          <a:xfrm>
            <a:off x="308743" y="934730"/>
            <a:ext cx="4778279" cy="38235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1052" name="Google Shape;105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7049" y="934730"/>
            <a:ext cx="5192027" cy="3823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058" name="Google Shape;1058;p52"/>
          <p:cNvSpPr txBox="1"/>
          <p:nvPr/>
        </p:nvSpPr>
        <p:spPr>
          <a:xfrm>
            <a:off x="330008" y="484650"/>
            <a:ext cx="10058400" cy="20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143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3. train_test_split: train : test = 3 : 1.</a:t>
            </a:r>
            <a:endParaRPr/>
          </a:p>
          <a:p>
            <a:pPr indent="0" lvl="0" marL="1143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(random 75%)</a:t>
            </a:r>
            <a:endParaRPr b="1" i="0" sz="3000" u="none" cap="none" strike="noStrike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A screenshot of a cell phone&#10;&#10;Description automatically generated" id="1059" name="Google Shape;105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008" y="2143310"/>
            <a:ext cx="8240233" cy="1750631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52"/>
          <p:cNvSpPr/>
          <p:nvPr/>
        </p:nvSpPr>
        <p:spPr>
          <a:xfrm>
            <a:off x="330008" y="2143310"/>
            <a:ext cx="5029200" cy="233916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0084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3"/>
          <p:cNvSpPr txBox="1"/>
          <p:nvPr>
            <p:ph type="ctrTitle"/>
          </p:nvPr>
        </p:nvSpPr>
        <p:spPr>
          <a:xfrm>
            <a:off x="1067743" y="705156"/>
            <a:ext cx="6460236" cy="29502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Collaborative Filtering:</a:t>
            </a:r>
            <a:br>
              <a:rPr lang="en-US"/>
            </a:br>
            <a:r>
              <a:rPr lang="en-US"/>
              <a:t>By Mean</a:t>
            </a:r>
            <a:endParaRPr/>
          </a:p>
        </p:txBody>
      </p:sp>
      <p:grpSp>
        <p:nvGrpSpPr>
          <p:cNvPr id="1066" name="Google Shape;1066;p53"/>
          <p:cNvGrpSpPr/>
          <p:nvPr/>
        </p:nvGrpSpPr>
        <p:grpSpPr>
          <a:xfrm>
            <a:off x="6701424" y="0"/>
            <a:ext cx="2261476" cy="1976403"/>
            <a:chOff x="2270525" y="117216"/>
            <a:chExt cx="4650765" cy="4762722"/>
          </a:xfrm>
        </p:grpSpPr>
        <p:sp>
          <p:nvSpPr>
            <p:cNvPr id="1067" name="Google Shape;1067;p53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0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53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53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53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53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53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53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53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53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53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53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53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53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53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53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53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53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53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53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53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53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8" name="Google Shape;1088;p53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089" name="Google Shape;1089;p53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53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53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53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53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53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53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53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53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53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53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53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53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53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53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53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53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53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53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53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53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53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53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53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53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53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53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53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53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53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53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53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53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53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53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53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53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53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29" name="Google Shape;1129;p53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53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53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53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53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3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53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53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53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53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53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53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53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53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53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53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53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53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53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53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3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3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53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53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53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53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8" name="Google Shape;1158;p53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1159" name="Google Shape;1159;p53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53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53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53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53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53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53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53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53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53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53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53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53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5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77" name="Google Shape;1177;p54"/>
          <p:cNvSpPr txBox="1"/>
          <p:nvPr/>
        </p:nvSpPr>
        <p:spPr>
          <a:xfrm>
            <a:off x="191384" y="-170121"/>
            <a:ext cx="9761087" cy="197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143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5. User Based Collaborative Filter </a:t>
            </a:r>
            <a:endParaRPr/>
          </a:p>
          <a:p>
            <a:pPr indent="0" lvl="0" marL="1143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using Mean Ratings</a:t>
            </a:r>
            <a:endParaRPr b="0" i="0" sz="2400" u="none" cap="none" strike="noStrik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A screenshot of a cell phone&#10;&#10;Description automatically generated" id="1178" name="Google Shape;117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604" y="1542306"/>
            <a:ext cx="7442791" cy="2889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55"/>
          <p:cNvSpPr txBox="1"/>
          <p:nvPr>
            <p:ph type="ctrTitle"/>
          </p:nvPr>
        </p:nvSpPr>
        <p:spPr>
          <a:xfrm>
            <a:off x="1067743" y="705156"/>
            <a:ext cx="6460236" cy="29502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Collaborative Filtering:</a:t>
            </a:r>
            <a:br>
              <a:rPr lang="en-US"/>
            </a:br>
            <a:r>
              <a:rPr lang="en-US"/>
              <a:t>By Weighted Mean</a:t>
            </a:r>
            <a:endParaRPr/>
          </a:p>
        </p:txBody>
      </p:sp>
      <p:grpSp>
        <p:nvGrpSpPr>
          <p:cNvPr id="1184" name="Google Shape;1184;p55"/>
          <p:cNvGrpSpPr/>
          <p:nvPr/>
        </p:nvGrpSpPr>
        <p:grpSpPr>
          <a:xfrm>
            <a:off x="6701424" y="0"/>
            <a:ext cx="2261476" cy="1976403"/>
            <a:chOff x="2270525" y="117216"/>
            <a:chExt cx="4650765" cy="4762722"/>
          </a:xfrm>
        </p:grpSpPr>
        <p:sp>
          <p:nvSpPr>
            <p:cNvPr id="1185" name="Google Shape;1185;p55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0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55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55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55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55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55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55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55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55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55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55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55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55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55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55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55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55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55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55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55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55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6" name="Google Shape;1206;p5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207" name="Google Shape;1207;p5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5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5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5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5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p5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5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5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5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5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5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5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5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5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5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5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5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5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5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5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5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5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5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5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5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5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5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5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5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5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5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5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5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5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5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5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5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5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5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5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47" name="Google Shape;1247;p55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55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55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55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55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55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55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55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55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55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55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55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55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55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55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55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55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55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55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55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55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55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55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55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55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55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55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55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55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76" name="Google Shape;1276;p5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1277" name="Google Shape;1277;p5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5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5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5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5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5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5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5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5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5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5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5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5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5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295" name="Google Shape;1295;p56"/>
          <p:cNvSpPr txBox="1"/>
          <p:nvPr/>
        </p:nvSpPr>
        <p:spPr>
          <a:xfrm>
            <a:off x="276446" y="0"/>
            <a:ext cx="9048704" cy="15873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143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6. Using Weighted Mean Ratings:</a:t>
            </a:r>
            <a:endParaRPr/>
          </a:p>
          <a:p>
            <a:pPr indent="0" lvl="0" marL="1143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cosine_similarity as the weight</a:t>
            </a:r>
            <a:endParaRPr b="0" i="0" sz="2400" u="none" cap="none" strike="noStrik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A screenshot of a cell phone&#10;&#10;Description automatically generated" id="1296" name="Google Shape;1296;p56"/>
          <p:cNvPicPr preferRelativeResize="0"/>
          <p:nvPr/>
        </p:nvPicPr>
        <p:blipFill rotWithShape="1">
          <a:blip r:embed="rId3">
            <a:alphaModFix/>
          </a:blip>
          <a:srcRect b="0" l="0" r="0" t="34365"/>
          <a:stretch/>
        </p:blipFill>
        <p:spPr>
          <a:xfrm>
            <a:off x="683366" y="1520080"/>
            <a:ext cx="7777268" cy="3183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5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302" name="Google Shape;1302;p57"/>
          <p:cNvSpPr txBox="1"/>
          <p:nvPr/>
        </p:nvSpPr>
        <p:spPr>
          <a:xfrm>
            <a:off x="276446" y="0"/>
            <a:ext cx="9048704" cy="15873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143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7. Using Weighted Mean Ratings</a:t>
            </a:r>
            <a:endParaRPr/>
          </a:p>
        </p:txBody>
      </p:sp>
      <p:pic>
        <p:nvPicPr>
          <p:cNvPr descr="A screenshot of a social media post&#10;&#10;Description automatically generated" id="1303" name="Google Shape;130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302" y="1242627"/>
            <a:ext cx="4584945" cy="369088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57"/>
          <p:cNvSpPr/>
          <p:nvPr/>
        </p:nvSpPr>
        <p:spPr>
          <a:xfrm>
            <a:off x="882202" y="3785191"/>
            <a:ext cx="4136365" cy="425302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0084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ell phone&#10;&#10;Description automatically generated" id="1305" name="Google Shape;130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6198" y="1242627"/>
            <a:ext cx="34925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1306" name="Google Shape;1306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6197" y="2699309"/>
            <a:ext cx="3493193" cy="85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58"/>
          <p:cNvSpPr txBox="1"/>
          <p:nvPr>
            <p:ph type="ctrTitle"/>
          </p:nvPr>
        </p:nvSpPr>
        <p:spPr>
          <a:xfrm>
            <a:off x="1057650" y="1697654"/>
            <a:ext cx="64602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Visualization by User</a:t>
            </a:r>
            <a:endParaRPr/>
          </a:p>
        </p:txBody>
      </p:sp>
      <p:grpSp>
        <p:nvGrpSpPr>
          <p:cNvPr id="1312" name="Google Shape;1312;p58"/>
          <p:cNvGrpSpPr/>
          <p:nvPr/>
        </p:nvGrpSpPr>
        <p:grpSpPr>
          <a:xfrm>
            <a:off x="6701517" y="3"/>
            <a:ext cx="2261667" cy="1976530"/>
            <a:chOff x="2270525" y="117216"/>
            <a:chExt cx="4650765" cy="4762722"/>
          </a:xfrm>
        </p:grpSpPr>
        <p:sp>
          <p:nvSpPr>
            <p:cNvPr id="1313" name="Google Shape;1313;p58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58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58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58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58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58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58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58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58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58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58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58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58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58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58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58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58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58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58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58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58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4" name="Google Shape;1334;p5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335" name="Google Shape;1335;p5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5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5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5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5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5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5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5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5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5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5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5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5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5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5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5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5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5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5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5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5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5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5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5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5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5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5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5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5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5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5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5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5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5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5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5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5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5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5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5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75" name="Google Shape;1375;p58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58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58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58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58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58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58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58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58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58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58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58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58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58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58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58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58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58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58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58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58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58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58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58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58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58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58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58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58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04" name="Google Shape;1404;p58"/>
            <p:cNvGrpSpPr/>
            <p:nvPr/>
          </p:nvGrpSpPr>
          <p:grpSpPr>
            <a:xfrm flipH="1">
              <a:off x="2865276" y="3434799"/>
              <a:ext cx="598186" cy="1340314"/>
              <a:chOff x="4210728" y="4525714"/>
              <a:chExt cx="546438" cy="1224366"/>
            </a:xfrm>
          </p:grpSpPr>
          <p:sp>
            <p:nvSpPr>
              <p:cNvPr id="1405" name="Google Shape;1405;p5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5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5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5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5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5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5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5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5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5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5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5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5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"/>
          <p:cNvSpPr txBox="1"/>
          <p:nvPr>
            <p:ph idx="1" type="body"/>
          </p:nvPr>
        </p:nvSpPr>
        <p:spPr>
          <a:xfrm>
            <a:off x="579450" y="168830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Simple Recommender System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User-to-User Recommender System</a:t>
            </a:r>
            <a:endParaRPr/>
          </a:p>
        </p:txBody>
      </p:sp>
      <p:sp>
        <p:nvSpPr>
          <p:cNvPr id="396" name="Google Shape;396;p2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7" name="Google Shape;397;p23"/>
          <p:cNvSpPr txBox="1"/>
          <p:nvPr>
            <p:ph type="title"/>
          </p:nvPr>
        </p:nvSpPr>
        <p:spPr>
          <a:xfrm>
            <a:off x="457200" y="605600"/>
            <a:ext cx="77235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Recommendation System</a:t>
            </a:r>
            <a:endParaRPr/>
          </a:p>
        </p:txBody>
      </p:sp>
      <p:pic>
        <p:nvPicPr>
          <p:cNvPr id="398" name="Google Shape;3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775" y="2056975"/>
            <a:ext cx="2618850" cy="26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5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23" name="Google Shape;142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88" y="240138"/>
            <a:ext cx="8344225" cy="4663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6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29" name="Google Shape;142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50" y="156550"/>
            <a:ext cx="8344226" cy="4830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6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35" name="Google Shape;143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88" y="324200"/>
            <a:ext cx="8344226" cy="463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62"/>
          <p:cNvSpPr txBox="1"/>
          <p:nvPr>
            <p:ph type="ctrTitle"/>
          </p:nvPr>
        </p:nvSpPr>
        <p:spPr>
          <a:xfrm>
            <a:off x="1057650" y="1697654"/>
            <a:ext cx="64602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Visualization by Joke</a:t>
            </a:r>
            <a:endParaRPr/>
          </a:p>
        </p:txBody>
      </p:sp>
      <p:grpSp>
        <p:nvGrpSpPr>
          <p:cNvPr id="1441" name="Google Shape;1441;p62"/>
          <p:cNvGrpSpPr/>
          <p:nvPr/>
        </p:nvGrpSpPr>
        <p:grpSpPr>
          <a:xfrm>
            <a:off x="6701517" y="3"/>
            <a:ext cx="2261667" cy="1976530"/>
            <a:chOff x="2270525" y="117216"/>
            <a:chExt cx="4650765" cy="4762722"/>
          </a:xfrm>
        </p:grpSpPr>
        <p:sp>
          <p:nvSpPr>
            <p:cNvPr id="1442" name="Google Shape;1442;p62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62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62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62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62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62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62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62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62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62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62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62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62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62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62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62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62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62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62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62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62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3" name="Google Shape;1463;p62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464" name="Google Shape;1464;p62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62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62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62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62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62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62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p62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62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62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62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62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62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62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62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62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62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62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62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62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62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62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62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62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62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62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62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62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62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62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62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62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62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62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62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62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62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62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62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62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04" name="Google Shape;1504;p62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62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62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62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62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62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62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62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62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62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62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62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62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62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62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62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62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62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62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62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62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62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62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62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62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62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62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62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62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33" name="Google Shape;1533;p62"/>
            <p:cNvGrpSpPr/>
            <p:nvPr/>
          </p:nvGrpSpPr>
          <p:grpSpPr>
            <a:xfrm flipH="1">
              <a:off x="2865276" y="3434799"/>
              <a:ext cx="598186" cy="1340314"/>
              <a:chOff x="4210728" y="4525714"/>
              <a:chExt cx="546438" cy="1224366"/>
            </a:xfrm>
          </p:grpSpPr>
          <p:sp>
            <p:nvSpPr>
              <p:cNvPr id="1534" name="Google Shape;1534;p62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62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62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62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62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62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62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62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62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62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62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62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62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6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52" name="Google Shape;15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75" y="152400"/>
            <a:ext cx="817884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6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58" name="Google Shape;155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25" y="152400"/>
            <a:ext cx="822215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6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References </a:t>
            </a:r>
            <a:endParaRPr/>
          </a:p>
        </p:txBody>
      </p:sp>
      <p:sp>
        <p:nvSpPr>
          <p:cNvPr id="1564" name="Google Shape;1564;p65"/>
          <p:cNvSpPr txBox="1"/>
          <p:nvPr>
            <p:ph idx="1" type="body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https://github.com/PacktPublishing/Hands-On-Recommendation-Systems-with-Python</a:t>
            </a:r>
            <a:endParaRPr sz="2400"/>
          </a:p>
        </p:txBody>
      </p:sp>
      <p:sp>
        <p:nvSpPr>
          <p:cNvPr id="1565" name="Google Shape;1565;p6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6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71" name="Google Shape;1571;p66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1572" name="Google Shape;1572;p66"/>
            <p:cNvSpPr/>
            <p:nvPr/>
          </p:nvSpPr>
          <p:spPr>
            <a:xfrm>
              <a:off x="3677747" y="776267"/>
              <a:ext cx="2670951" cy="3350306"/>
            </a:xfrm>
            <a:custGeom>
              <a:rect b="b" l="l" r="r" t="t"/>
              <a:pathLst>
                <a:path extrusionOk="0" h="3350306" w="2670951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66"/>
            <p:cNvSpPr/>
            <p:nvPr/>
          </p:nvSpPr>
          <p:spPr>
            <a:xfrm>
              <a:off x="3662233" y="794118"/>
              <a:ext cx="2655076" cy="3335369"/>
            </a:xfrm>
            <a:custGeom>
              <a:rect b="b" l="l" r="r" t="t"/>
              <a:pathLst>
                <a:path extrusionOk="0" h="3335369" w="2655076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66"/>
            <p:cNvSpPr/>
            <p:nvPr/>
          </p:nvSpPr>
          <p:spPr>
            <a:xfrm>
              <a:off x="3763407" y="1012375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66"/>
            <p:cNvSpPr/>
            <p:nvPr/>
          </p:nvSpPr>
          <p:spPr>
            <a:xfrm>
              <a:off x="3763407" y="1170775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66"/>
            <p:cNvSpPr/>
            <p:nvPr/>
          </p:nvSpPr>
          <p:spPr>
            <a:xfrm>
              <a:off x="3763407" y="1252119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66"/>
            <p:cNvSpPr/>
            <p:nvPr/>
          </p:nvSpPr>
          <p:spPr>
            <a:xfrm>
              <a:off x="3763407" y="1333558"/>
              <a:ext cx="1235786" cy="759428"/>
            </a:xfrm>
            <a:custGeom>
              <a:rect b="b" l="l" r="r" t="t"/>
              <a:pathLst>
                <a:path extrusionOk="0" h="759428" w="1235786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66"/>
            <p:cNvSpPr/>
            <p:nvPr/>
          </p:nvSpPr>
          <p:spPr>
            <a:xfrm>
              <a:off x="5632982" y="2768594"/>
              <a:ext cx="578775" cy="425291"/>
            </a:xfrm>
            <a:custGeom>
              <a:rect b="b" l="l" r="r" t="t"/>
              <a:pathLst>
                <a:path extrusionOk="0" h="425291" w="578775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66"/>
            <p:cNvSpPr/>
            <p:nvPr/>
          </p:nvSpPr>
          <p:spPr>
            <a:xfrm>
              <a:off x="5632982" y="2926995"/>
              <a:ext cx="548794" cy="362521"/>
            </a:xfrm>
            <a:custGeom>
              <a:rect b="b" l="l" r="r" t="t"/>
              <a:pathLst>
                <a:path extrusionOk="0" h="362521" w="548794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66"/>
            <p:cNvSpPr/>
            <p:nvPr/>
          </p:nvSpPr>
          <p:spPr>
            <a:xfrm>
              <a:off x="5632982" y="3008338"/>
              <a:ext cx="484930" cy="325659"/>
            </a:xfrm>
            <a:custGeom>
              <a:rect b="b" l="l" r="r" t="t"/>
              <a:pathLst>
                <a:path extrusionOk="0" h="325659" w="48493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66"/>
            <p:cNvSpPr/>
            <p:nvPr/>
          </p:nvSpPr>
          <p:spPr>
            <a:xfrm>
              <a:off x="5632982" y="3089777"/>
              <a:ext cx="454092" cy="307752"/>
            </a:xfrm>
            <a:custGeom>
              <a:rect b="b" l="l" r="r" t="t"/>
              <a:pathLst>
                <a:path extrusionOk="0" h="307752" w="454092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66"/>
            <p:cNvSpPr/>
            <p:nvPr/>
          </p:nvSpPr>
          <p:spPr>
            <a:xfrm>
              <a:off x="3763407" y="1505008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66"/>
            <p:cNvSpPr/>
            <p:nvPr/>
          </p:nvSpPr>
          <p:spPr>
            <a:xfrm>
              <a:off x="3763407" y="1663408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66"/>
            <p:cNvSpPr/>
            <p:nvPr/>
          </p:nvSpPr>
          <p:spPr>
            <a:xfrm>
              <a:off x="3763407" y="1744847"/>
              <a:ext cx="1319638" cy="807910"/>
            </a:xfrm>
            <a:custGeom>
              <a:rect b="b" l="l" r="r" t="t"/>
              <a:pathLst>
                <a:path extrusionOk="0" h="807910" w="1319638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66"/>
            <p:cNvSpPr/>
            <p:nvPr/>
          </p:nvSpPr>
          <p:spPr>
            <a:xfrm>
              <a:off x="3763407" y="1826191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66"/>
            <p:cNvSpPr/>
            <p:nvPr/>
          </p:nvSpPr>
          <p:spPr>
            <a:xfrm>
              <a:off x="3763407" y="1997641"/>
              <a:ext cx="1575095" cy="1001077"/>
            </a:xfrm>
            <a:custGeom>
              <a:rect b="b" l="l" r="r" t="t"/>
              <a:pathLst>
                <a:path extrusionOk="0" h="1001077" w="1575095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66"/>
            <p:cNvSpPr/>
            <p:nvPr/>
          </p:nvSpPr>
          <p:spPr>
            <a:xfrm>
              <a:off x="3763407" y="2156137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66"/>
            <p:cNvSpPr/>
            <p:nvPr/>
          </p:nvSpPr>
          <p:spPr>
            <a:xfrm>
              <a:off x="3763407" y="2237480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66"/>
            <p:cNvSpPr/>
            <p:nvPr/>
          </p:nvSpPr>
          <p:spPr>
            <a:xfrm>
              <a:off x="3763407" y="2318824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66"/>
            <p:cNvSpPr/>
            <p:nvPr/>
          </p:nvSpPr>
          <p:spPr>
            <a:xfrm>
              <a:off x="3763407" y="2490369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66"/>
            <p:cNvSpPr/>
            <p:nvPr/>
          </p:nvSpPr>
          <p:spPr>
            <a:xfrm>
              <a:off x="3763407" y="2648770"/>
              <a:ext cx="1493528" cy="887920"/>
            </a:xfrm>
            <a:custGeom>
              <a:rect b="b" l="l" r="r" t="t"/>
              <a:pathLst>
                <a:path extrusionOk="0" h="887920" w="1493528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66"/>
            <p:cNvSpPr/>
            <p:nvPr/>
          </p:nvSpPr>
          <p:spPr>
            <a:xfrm>
              <a:off x="5633267" y="2100963"/>
              <a:ext cx="578489" cy="901329"/>
            </a:xfrm>
            <a:custGeom>
              <a:rect b="b" l="l" r="r" t="t"/>
              <a:pathLst>
                <a:path extrusionOk="0" h="901329" w="578489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66"/>
            <p:cNvSpPr/>
            <p:nvPr/>
          </p:nvSpPr>
          <p:spPr>
            <a:xfrm>
              <a:off x="3680697" y="317054"/>
              <a:ext cx="2667830" cy="1909376"/>
            </a:xfrm>
            <a:custGeom>
              <a:rect b="b" l="l" r="r" t="t"/>
              <a:pathLst>
                <a:path extrusionOk="0" h="1909376" w="266783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66"/>
            <p:cNvSpPr/>
            <p:nvPr/>
          </p:nvSpPr>
          <p:spPr>
            <a:xfrm>
              <a:off x="3662233" y="334831"/>
              <a:ext cx="2655171" cy="1893451"/>
            </a:xfrm>
            <a:custGeom>
              <a:rect b="b" l="l" r="r" t="t"/>
              <a:pathLst>
                <a:path extrusionOk="0" h="1893451" w="2655171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66"/>
            <p:cNvSpPr/>
            <p:nvPr/>
          </p:nvSpPr>
          <p:spPr>
            <a:xfrm>
              <a:off x="3763692" y="506668"/>
              <a:ext cx="2448064" cy="1546988"/>
            </a:xfrm>
            <a:custGeom>
              <a:rect b="b" l="l" r="r" t="t"/>
              <a:pathLst>
                <a:path extrusionOk="0" h="1546988" w="2448064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66"/>
            <p:cNvSpPr/>
            <p:nvPr/>
          </p:nvSpPr>
          <p:spPr>
            <a:xfrm>
              <a:off x="6042246" y="1815046"/>
              <a:ext cx="173984" cy="241344"/>
            </a:xfrm>
            <a:custGeom>
              <a:rect b="b" l="l" r="r" t="t"/>
              <a:pathLst>
                <a:path extrusionOk="0" h="241344" w="173984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66"/>
            <p:cNvSpPr/>
            <p:nvPr/>
          </p:nvSpPr>
          <p:spPr>
            <a:xfrm>
              <a:off x="3824606" y="578160"/>
              <a:ext cx="40165" cy="72472"/>
            </a:xfrm>
            <a:custGeom>
              <a:rect b="b" l="l" r="r" t="t"/>
              <a:pathLst>
                <a:path extrusionOk="0" h="72472" w="40165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66"/>
            <p:cNvSpPr/>
            <p:nvPr/>
          </p:nvSpPr>
          <p:spPr>
            <a:xfrm>
              <a:off x="3871213" y="621212"/>
              <a:ext cx="35348" cy="54941"/>
            </a:xfrm>
            <a:custGeom>
              <a:rect b="b" l="l" r="r" t="t"/>
              <a:pathLst>
                <a:path extrusionOk="0" h="54941" w="35348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66"/>
            <p:cNvSpPr/>
            <p:nvPr/>
          </p:nvSpPr>
          <p:spPr>
            <a:xfrm>
              <a:off x="3913502" y="644554"/>
              <a:ext cx="33883" cy="60925"/>
            </a:xfrm>
            <a:custGeom>
              <a:rect b="b" l="l" r="r" t="t"/>
              <a:pathLst>
                <a:path extrusionOk="0" h="60925" w="33883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66"/>
            <p:cNvSpPr/>
            <p:nvPr/>
          </p:nvSpPr>
          <p:spPr>
            <a:xfrm>
              <a:off x="3956522" y="663093"/>
              <a:ext cx="19892" cy="51720"/>
            </a:xfrm>
            <a:custGeom>
              <a:rect b="b" l="l" r="r" t="t"/>
              <a:pathLst>
                <a:path extrusionOk="0" h="51720" w="19892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66"/>
            <p:cNvSpPr/>
            <p:nvPr/>
          </p:nvSpPr>
          <p:spPr>
            <a:xfrm>
              <a:off x="3980286" y="683824"/>
              <a:ext cx="34675" cy="54516"/>
            </a:xfrm>
            <a:custGeom>
              <a:rect b="b" l="l" r="r" t="t"/>
              <a:pathLst>
                <a:path extrusionOk="0" h="54516" w="34675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66"/>
            <p:cNvSpPr/>
            <p:nvPr/>
          </p:nvSpPr>
          <p:spPr>
            <a:xfrm>
              <a:off x="4022575" y="681666"/>
              <a:ext cx="32718" cy="85915"/>
            </a:xfrm>
            <a:custGeom>
              <a:rect b="b" l="l" r="r" t="t"/>
              <a:pathLst>
                <a:path extrusionOk="0" h="85915" w="32718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66"/>
            <p:cNvSpPr/>
            <p:nvPr/>
          </p:nvSpPr>
          <p:spPr>
            <a:xfrm>
              <a:off x="4065860" y="766513"/>
              <a:ext cx="8800" cy="10615"/>
            </a:xfrm>
            <a:custGeom>
              <a:rect b="b" l="l" r="r" t="t"/>
              <a:pathLst>
                <a:path extrusionOk="0" h="10615" w="880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66"/>
            <p:cNvSpPr/>
            <p:nvPr/>
          </p:nvSpPr>
          <p:spPr>
            <a:xfrm>
              <a:off x="4086317" y="778377"/>
              <a:ext cx="8807" cy="10445"/>
            </a:xfrm>
            <a:custGeom>
              <a:rect b="b" l="l" r="r" t="t"/>
              <a:pathLst>
                <a:path extrusionOk="0" h="10445" w="8807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66"/>
            <p:cNvSpPr/>
            <p:nvPr/>
          </p:nvSpPr>
          <p:spPr>
            <a:xfrm>
              <a:off x="4106781" y="790188"/>
              <a:ext cx="8804" cy="10445"/>
            </a:xfrm>
            <a:custGeom>
              <a:rect b="b" l="l" r="r" t="t"/>
              <a:pathLst>
                <a:path extrusionOk="0" h="10445" w="8804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66"/>
            <p:cNvSpPr/>
            <p:nvPr/>
          </p:nvSpPr>
          <p:spPr>
            <a:xfrm>
              <a:off x="6091738" y="1886219"/>
              <a:ext cx="73770" cy="113063"/>
            </a:xfrm>
            <a:custGeom>
              <a:rect b="b" l="l" r="r" t="t"/>
              <a:pathLst>
                <a:path extrusionOk="0" h="113063" w="7377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66"/>
            <p:cNvSpPr/>
            <p:nvPr/>
          </p:nvSpPr>
          <p:spPr>
            <a:xfrm>
              <a:off x="5099606" y="2084115"/>
              <a:ext cx="833576" cy="1053763"/>
            </a:xfrm>
            <a:custGeom>
              <a:rect b="b" l="l" r="r" t="t"/>
              <a:pathLst>
                <a:path extrusionOk="0" h="1053763" w="833576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66"/>
            <p:cNvSpPr/>
            <p:nvPr/>
          </p:nvSpPr>
          <p:spPr>
            <a:xfrm>
              <a:off x="4974070" y="2163744"/>
              <a:ext cx="820424" cy="1006964"/>
            </a:xfrm>
            <a:custGeom>
              <a:rect b="b" l="l" r="r" t="t"/>
              <a:pathLst>
                <a:path extrusionOk="0" h="1006964" w="820424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66"/>
            <p:cNvSpPr/>
            <p:nvPr/>
          </p:nvSpPr>
          <p:spPr>
            <a:xfrm>
              <a:off x="5034477" y="2242227"/>
              <a:ext cx="618491" cy="852150"/>
            </a:xfrm>
            <a:custGeom>
              <a:rect b="b" l="l" r="r" t="t"/>
              <a:pathLst>
                <a:path extrusionOk="0" h="852150" w="618491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66"/>
            <p:cNvSpPr/>
            <p:nvPr/>
          </p:nvSpPr>
          <p:spPr>
            <a:xfrm>
              <a:off x="5108865" y="2242623"/>
              <a:ext cx="621582" cy="807149"/>
            </a:xfrm>
            <a:custGeom>
              <a:rect b="b" l="l" r="r" t="t"/>
              <a:pathLst>
                <a:path extrusionOk="0" h="807149" w="621582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66"/>
            <p:cNvSpPr/>
            <p:nvPr/>
          </p:nvSpPr>
          <p:spPr>
            <a:xfrm>
              <a:off x="5831808" y="2838412"/>
              <a:ext cx="311135" cy="259746"/>
            </a:xfrm>
            <a:custGeom>
              <a:rect b="b" l="l" r="r" t="t"/>
              <a:pathLst>
                <a:path extrusionOk="0" h="259746" w="311135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66"/>
            <p:cNvSpPr/>
            <p:nvPr/>
          </p:nvSpPr>
          <p:spPr>
            <a:xfrm>
              <a:off x="5831808" y="2798312"/>
              <a:ext cx="380520" cy="219646"/>
            </a:xfrm>
            <a:custGeom>
              <a:rect b="b" l="l" r="r" t="t"/>
              <a:pathLst>
                <a:path extrusionOk="0" h="219646" w="38052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66"/>
            <p:cNvSpPr/>
            <p:nvPr/>
          </p:nvSpPr>
          <p:spPr>
            <a:xfrm>
              <a:off x="6056214" y="2910510"/>
              <a:ext cx="696628" cy="514166"/>
            </a:xfrm>
            <a:custGeom>
              <a:rect b="b" l="l" r="r" t="t"/>
              <a:pathLst>
                <a:path extrusionOk="0" h="514166" w="696628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66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66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66"/>
            <p:cNvSpPr/>
            <p:nvPr/>
          </p:nvSpPr>
          <p:spPr>
            <a:xfrm>
              <a:off x="3797207" y="2991392"/>
              <a:ext cx="2353338" cy="1403876"/>
            </a:xfrm>
            <a:custGeom>
              <a:rect b="b" l="l" r="r" t="t"/>
              <a:pathLst>
                <a:path extrusionOk="0" h="1403876" w="2353338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66"/>
            <p:cNvSpPr/>
            <p:nvPr/>
          </p:nvSpPr>
          <p:spPr>
            <a:xfrm>
              <a:off x="2602525" y="4569200"/>
              <a:ext cx="891148" cy="510349"/>
            </a:xfrm>
            <a:custGeom>
              <a:rect b="b" l="l" r="r" t="t"/>
              <a:pathLst>
                <a:path extrusionOk="0" h="510349" w="891148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66"/>
            <p:cNvSpPr/>
            <p:nvPr/>
          </p:nvSpPr>
          <p:spPr>
            <a:xfrm>
              <a:off x="2671243" y="4325932"/>
              <a:ext cx="591243" cy="341661"/>
            </a:xfrm>
            <a:custGeom>
              <a:rect b="b" l="l" r="r" t="t"/>
              <a:pathLst>
                <a:path extrusionOk="0" h="341661" w="591243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66"/>
            <p:cNvSpPr/>
            <p:nvPr/>
          </p:nvSpPr>
          <p:spPr>
            <a:xfrm>
              <a:off x="2671243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66"/>
            <p:cNvSpPr/>
            <p:nvPr/>
          </p:nvSpPr>
          <p:spPr>
            <a:xfrm>
              <a:off x="2966865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66"/>
            <p:cNvSpPr/>
            <p:nvPr/>
          </p:nvSpPr>
          <p:spPr>
            <a:xfrm>
              <a:off x="3352925" y="4700698"/>
              <a:ext cx="220640" cy="124389"/>
            </a:xfrm>
            <a:custGeom>
              <a:rect b="b" l="l" r="r" t="t"/>
              <a:pathLst>
                <a:path extrusionOk="0" h="124389" w="22064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66"/>
            <p:cNvSpPr/>
            <p:nvPr/>
          </p:nvSpPr>
          <p:spPr>
            <a:xfrm>
              <a:off x="3356617" y="4721600"/>
              <a:ext cx="217074" cy="103773"/>
            </a:xfrm>
            <a:custGeom>
              <a:rect b="b" l="l" r="r" t="t"/>
              <a:pathLst>
                <a:path extrusionOk="0" h="103773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66"/>
            <p:cNvSpPr/>
            <p:nvPr/>
          </p:nvSpPr>
          <p:spPr>
            <a:xfrm>
              <a:off x="3173533" y="4605067"/>
              <a:ext cx="220687" cy="124551"/>
            </a:xfrm>
            <a:custGeom>
              <a:rect b="b" l="l" r="r" t="t"/>
              <a:pathLst>
                <a:path extrusionOk="0" h="124551" w="220687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66"/>
            <p:cNvSpPr/>
            <p:nvPr/>
          </p:nvSpPr>
          <p:spPr>
            <a:xfrm>
              <a:off x="3177588" y="4625969"/>
              <a:ext cx="217074" cy="103649"/>
            </a:xfrm>
            <a:custGeom>
              <a:rect b="b" l="l" r="r" t="t"/>
              <a:pathLst>
                <a:path extrusionOk="0" h="103649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66"/>
            <p:cNvSpPr/>
            <p:nvPr/>
          </p:nvSpPr>
          <p:spPr>
            <a:xfrm>
              <a:off x="2766014" y="4132721"/>
              <a:ext cx="711887" cy="612953"/>
            </a:xfrm>
            <a:custGeom>
              <a:rect b="b" l="l" r="r" t="t"/>
              <a:pathLst>
                <a:path extrusionOk="0" h="612953" w="711887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66"/>
            <p:cNvSpPr/>
            <p:nvPr/>
          </p:nvSpPr>
          <p:spPr>
            <a:xfrm>
              <a:off x="2706078" y="4012750"/>
              <a:ext cx="153426" cy="268033"/>
            </a:xfrm>
            <a:custGeom>
              <a:rect b="b" l="l" r="r" t="t"/>
              <a:pathLst>
                <a:path extrusionOk="0" h="268033" w="153426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66"/>
            <p:cNvSpPr/>
            <p:nvPr/>
          </p:nvSpPr>
          <p:spPr>
            <a:xfrm>
              <a:off x="2694181" y="3854621"/>
              <a:ext cx="102411" cy="197244"/>
            </a:xfrm>
            <a:custGeom>
              <a:rect b="b" l="l" r="r" t="t"/>
              <a:pathLst>
                <a:path extrusionOk="0" h="197244" w="102411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66"/>
            <p:cNvSpPr/>
            <p:nvPr/>
          </p:nvSpPr>
          <p:spPr>
            <a:xfrm>
              <a:off x="2799755" y="3593223"/>
              <a:ext cx="234442" cy="375527"/>
            </a:xfrm>
            <a:custGeom>
              <a:rect b="b" l="l" r="r" t="t"/>
              <a:pathLst>
                <a:path extrusionOk="0" h="375527" w="234442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29" name="Google Shape;1629;p66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1630" name="Google Shape;1630;p66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1631" name="Google Shape;1631;p66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rect b="b" l="l" r="r" t="t"/>
                  <a:pathLst>
                    <a:path extrusionOk="0" h="167618" w="474083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2" name="Google Shape;1632;p66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rect b="b" l="l" r="r" t="t"/>
                  <a:pathLst>
                    <a:path extrusionOk="0" h="123825" w="200539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3" name="Google Shape;1633;p66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rect b="b" l="l" r="r" t="t"/>
                  <a:pathLst>
                    <a:path extrusionOk="0" h="274003" w="474198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634" name="Google Shape;1634;p66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1635" name="Google Shape;1635;p66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rect b="b" l="l" r="r" t="t"/>
                    <a:pathLst>
                      <a:path extrusionOk="0" h="77247" w="133724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6" name="Google Shape;1636;p66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rect b="b" l="l" r="r" t="t"/>
                    <a:pathLst>
                      <a:path extrusionOk="0" h="75723" w="131154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37" name="Google Shape;1637;p66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8" name="Google Shape;1638;p66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rect b="b" l="l" r="r" t="t"/>
                  <a:pathLst>
                    <a:path extrusionOk="0" h="16916" w="29303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9" name="Google Shape;1639;p66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0" name="Google Shape;1640;p66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rect b="b" l="l" r="r" t="t"/>
                  <a:pathLst>
                    <a:path extrusionOk="0" h="17487" w="29345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1" name="Google Shape;1641;p66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rect b="b" l="l" r="r" t="t"/>
                  <a:pathLst>
                    <a:path extrusionOk="0" h="17487" w="29372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2" name="Google Shape;1642;p66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3" name="Google Shape;1643;p66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rect b="b" l="l" r="r" t="t"/>
                  <a:pathLst>
                    <a:path extrusionOk="0" h="17011" w="2927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4" name="Google Shape;1644;p66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5" name="Google Shape;1645;p66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6" name="Google Shape;1646;p66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7" name="Google Shape;1647;p66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8" name="Google Shape;1648;p66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rect b="b" l="l" r="r" t="t"/>
                  <a:pathLst>
                    <a:path extrusionOk="0" h="16983" w="29387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9" name="Google Shape;1649;p66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rect b="b" l="l" r="r" t="t"/>
                  <a:pathLst>
                    <a:path extrusionOk="0" h="17011" w="29458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66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rect b="b" l="l" r="r" t="t"/>
                  <a:pathLst>
                    <a:path extrusionOk="0" h="21809" w="3768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66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66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66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66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rect b="b" l="l" r="r" t="t"/>
                  <a:pathLst>
                    <a:path extrusionOk="0" h="16916" w="29434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5" name="Google Shape;1655;p66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rect b="b" l="l" r="r" t="t"/>
                  <a:pathLst>
                    <a:path extrusionOk="0" h="17047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6" name="Google Shape;1656;p66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rect b="b" l="l" r="r" t="t"/>
                  <a:pathLst>
                    <a:path extrusionOk="0" h="17106" w="29341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7" name="Google Shape;1657;p66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8" name="Google Shape;1658;p66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rect b="b" l="l" r="r" t="t"/>
                  <a:pathLst>
                    <a:path extrusionOk="0" h="17011" w="29291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9" name="Google Shape;1659;p66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rect b="b" l="l" r="r" t="t"/>
                  <a:pathLst>
                    <a:path extrusionOk="0" h="17011" w="2939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0" name="Google Shape;1660;p66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rect b="b" l="l" r="r" t="t"/>
                  <a:pathLst>
                    <a:path extrusionOk="0" h="17011" w="29326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1" name="Google Shape;1661;p66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2" name="Google Shape;1662;p66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3" name="Google Shape;1663;p66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rect b="b" l="l" r="r" t="t"/>
                  <a:pathLst>
                    <a:path extrusionOk="0" h="21745" w="3768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4" name="Google Shape;1664;p66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rect b="b" l="l" r="r" t="t"/>
                  <a:pathLst>
                    <a:path extrusionOk="0" h="24112" w="46109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5" name="Google Shape;1665;p66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6" name="Google Shape;1666;p66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rect b="b" l="l" r="r" t="t"/>
                  <a:pathLst>
                    <a:path extrusionOk="0" h="17011" w="28938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7" name="Google Shape;1667;p66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8" name="Google Shape;1668;p66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rect b="b" l="l" r="r" t="t"/>
                  <a:pathLst>
                    <a:path extrusionOk="0" h="17011" w="29352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9" name="Google Shape;1669;p66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0" name="Google Shape;1670;p66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1" name="Google Shape;1671;p66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rect b="b" l="l" r="r" t="t"/>
                  <a:pathLst>
                    <a:path extrusionOk="0" h="17202" w="29387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2" name="Google Shape;1672;p66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rect b="b" l="l" r="r" t="t"/>
                  <a:pathLst>
                    <a:path extrusionOk="0" h="19393" w="34098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3" name="Google Shape;1673;p66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rect b="b" l="l" r="r" t="t"/>
                  <a:pathLst>
                    <a:path extrusionOk="0" h="19392" w="33778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4" name="Google Shape;1674;p66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rect b="b" l="l" r="r" t="t"/>
                  <a:pathLst>
                    <a:path extrusionOk="0" h="56826" w="98308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5" name="Google Shape;1675;p66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rect b="b" l="l" r="r" t="t"/>
                  <a:pathLst>
                    <a:path extrusionOk="0" h="16916" w="29387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6" name="Google Shape;1676;p66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7" name="Google Shape;1677;p66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rect b="b" l="l" r="r" t="t"/>
                  <a:pathLst>
                    <a:path extrusionOk="0" h="17011" w="29313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8" name="Google Shape;1678;p66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9" name="Google Shape;1679;p66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0" name="Google Shape;1680;p66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rect b="b" l="l" r="r" t="t"/>
                  <a:pathLst>
                    <a:path extrusionOk="0" h="16916" w="29541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1" name="Google Shape;1681;p66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rect b="b" l="l" r="r" t="t"/>
                  <a:pathLst>
                    <a:path extrusionOk="0" h="17106" w="29308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2" name="Google Shape;1682;p66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3" name="Google Shape;1683;p66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rect b="b" l="l" r="r" t="t"/>
                  <a:pathLst>
                    <a:path extrusionOk="0" h="17487" w="29333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4" name="Google Shape;1684;p66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rect b="b" l="l" r="r" t="t"/>
                  <a:pathLst>
                    <a:path extrusionOk="0" h="16630" w="29313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5" name="Google Shape;1685;p66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rect b="b" l="l" r="r" t="t"/>
                  <a:pathLst>
                    <a:path extrusionOk="0" h="17011" w="29041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6" name="Google Shape;1686;p66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7" name="Google Shape;1687;p66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rect b="b" l="l" r="r" t="t"/>
                  <a:pathLst>
                    <a:path extrusionOk="0" h="24441" w="42331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8" name="Google Shape;1688;p66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rect b="b" l="l" r="r" t="t"/>
                  <a:pathLst>
                    <a:path extrusionOk="0" h="17142" w="29345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9" name="Google Shape;1689;p66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0" name="Google Shape;1690;p66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1" name="Google Shape;1691;p66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2" name="Google Shape;1692;p66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rect b="b" l="l" r="r" t="t"/>
                  <a:pathLst>
                    <a:path extrusionOk="0" h="17106" w="29244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3" name="Google Shape;1693;p66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4" name="Google Shape;1694;p66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5" name="Google Shape;1695;p66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6" name="Google Shape;1696;p66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7" name="Google Shape;1697;p66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rect b="b" l="l" r="r" t="t"/>
                  <a:pathLst>
                    <a:path extrusionOk="0" h="16916" w="29291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8" name="Google Shape;1698;p66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rect b="b" l="l" r="r" t="t"/>
                  <a:pathLst>
                    <a:path extrusionOk="0" h="17011" w="29376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9" name="Google Shape;1699;p66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rect b="b" l="l" r="r" t="t"/>
                  <a:pathLst>
                    <a:path extrusionOk="0" h="28917" w="50834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0" name="Google Shape;1700;p66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rect b="b" l="l" r="r" t="t"/>
                  <a:pathLst>
                    <a:path extrusionOk="0" h="19459" w="33968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1" name="Google Shape;1701;p66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1702" name="Google Shape;1702;p66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1703" name="Google Shape;1703;p66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rect b="b" l="l" r="r" t="t"/>
                    <a:pathLst>
                      <a:path extrusionOk="0" h="386884" w="286484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4" name="Google Shape;1704;p66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rect b="b" l="l" r="r" t="t"/>
                    <a:pathLst>
                      <a:path extrusionOk="0" h="175524" w="284295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5" name="Google Shape;1705;p66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6" name="Google Shape;1706;p66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7" name="Google Shape;1707;p66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rect b="b" l="l" r="r" t="t"/>
                    <a:pathLst>
                      <a:path extrusionOk="0" h="168020" w="277062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08" name="Google Shape;1708;p66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rect b="b" l="l" r="r" t="t"/>
                  <a:pathLst>
                    <a:path extrusionOk="0" h="199929" w="3426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9" name="Google Shape;1709;p66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rect b="b" l="l" r="r" t="t"/>
                  <a:pathLst>
                    <a:path extrusionOk="0" h="344805" w="257645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0" name="Google Shape;1710;p66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rect b="b" l="l" r="r" t="t"/>
                  <a:pathLst>
                    <a:path extrusionOk="0" h="152400" w="261072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711" name="Google Shape;1711;p66"/>
            <p:cNvSpPr/>
            <p:nvPr/>
          </p:nvSpPr>
          <p:spPr>
            <a:xfrm>
              <a:off x="2723181" y="3858886"/>
              <a:ext cx="360479" cy="597446"/>
            </a:xfrm>
            <a:custGeom>
              <a:rect b="b" l="l" r="r" t="t"/>
              <a:pathLst>
                <a:path extrusionOk="0" h="597446" w="360479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66"/>
            <p:cNvSpPr/>
            <p:nvPr/>
          </p:nvSpPr>
          <p:spPr>
            <a:xfrm>
              <a:off x="2983060" y="3959444"/>
              <a:ext cx="457273" cy="356362"/>
            </a:xfrm>
            <a:custGeom>
              <a:rect b="b" l="l" r="r" t="t"/>
              <a:pathLst>
                <a:path extrusionOk="0" h="356362" w="457273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66"/>
            <p:cNvSpPr/>
            <p:nvPr/>
          </p:nvSpPr>
          <p:spPr>
            <a:xfrm>
              <a:off x="2966834" y="3952080"/>
              <a:ext cx="139371" cy="203905"/>
            </a:xfrm>
            <a:custGeom>
              <a:rect b="b" l="l" r="r" t="t"/>
              <a:pathLst>
                <a:path extrusionOk="0" h="203905" w="139371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66"/>
            <p:cNvSpPr/>
            <p:nvPr/>
          </p:nvSpPr>
          <p:spPr>
            <a:xfrm>
              <a:off x="2806828" y="3576743"/>
              <a:ext cx="227254" cy="250802"/>
            </a:xfrm>
            <a:custGeom>
              <a:rect b="b" l="l" r="r" t="t"/>
              <a:pathLst>
                <a:path extrusionOk="0" h="250802" w="227254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66"/>
            <p:cNvSpPr/>
            <p:nvPr/>
          </p:nvSpPr>
          <p:spPr>
            <a:xfrm>
              <a:off x="3061186" y="4495381"/>
              <a:ext cx="201300" cy="278129"/>
            </a:xfrm>
            <a:custGeom>
              <a:rect b="b" l="l" r="r" t="t"/>
              <a:pathLst>
                <a:path extrusionOk="0" h="278129" w="20130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66"/>
            <p:cNvSpPr/>
            <p:nvPr/>
          </p:nvSpPr>
          <p:spPr>
            <a:xfrm>
              <a:off x="3130570" y="4465187"/>
              <a:ext cx="131916" cy="77057"/>
            </a:xfrm>
            <a:custGeom>
              <a:rect b="b" l="l" r="r" t="t"/>
              <a:pathLst>
                <a:path extrusionOk="0" h="77057" w="131916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7" name="Google Shape;1717;p66"/>
          <p:cNvSpPr txBox="1"/>
          <p:nvPr>
            <p:ph idx="4294967295" type="ctrTitle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0" i="0" lang="en-US" sz="72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THANKS!</a:t>
            </a:r>
            <a:endParaRPr b="0" i="0" sz="7200" u="none" cap="none" strike="noStrike">
              <a:solidFill>
                <a:schemeClr val="accent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18" name="Google Shape;1718;p66"/>
          <p:cNvSpPr txBox="1"/>
          <p:nvPr>
            <p:ph idx="4294967295" type="subTitle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b="1" i="0" sz="36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4" name="Google Shape;4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31" y="752250"/>
            <a:ext cx="7378596" cy="133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808" y="2227960"/>
            <a:ext cx="7551871" cy="126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763" y="3633399"/>
            <a:ext cx="7673299" cy="133334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4"/>
          <p:cNvSpPr/>
          <p:nvPr/>
        </p:nvSpPr>
        <p:spPr>
          <a:xfrm rot="5400000">
            <a:off x="7978252" y="1515082"/>
            <a:ext cx="427200" cy="510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4"/>
          <p:cNvSpPr/>
          <p:nvPr/>
        </p:nvSpPr>
        <p:spPr>
          <a:xfrm>
            <a:off x="1132241" y="2134825"/>
            <a:ext cx="7731000" cy="368400"/>
          </a:xfrm>
          <a:prstGeom prst="ellipse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4"/>
          <p:cNvSpPr/>
          <p:nvPr/>
        </p:nvSpPr>
        <p:spPr>
          <a:xfrm rot="10800000">
            <a:off x="8164246" y="3596507"/>
            <a:ext cx="435300" cy="500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4"/>
          <p:cNvSpPr/>
          <p:nvPr/>
        </p:nvSpPr>
        <p:spPr>
          <a:xfrm rot="-5400000">
            <a:off x="7000807" y="4032325"/>
            <a:ext cx="1442400" cy="535500"/>
          </a:xfrm>
          <a:prstGeom prst="ellipse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4"/>
          <p:cNvSpPr txBox="1"/>
          <p:nvPr>
            <p:ph idx="4294967295" type="title"/>
          </p:nvPr>
        </p:nvSpPr>
        <p:spPr>
          <a:xfrm>
            <a:off x="2622138" y="181925"/>
            <a:ext cx="3899700" cy="52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Cleaning the Data</a:t>
            </a:r>
            <a:endParaRPr sz="3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7" name="Google Shape;4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50" y="218225"/>
            <a:ext cx="6655325" cy="22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9145" y="2659775"/>
            <a:ext cx="6993156" cy="2207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5"/>
          <p:cNvSpPr/>
          <p:nvPr/>
        </p:nvSpPr>
        <p:spPr>
          <a:xfrm>
            <a:off x="4052750" y="1861825"/>
            <a:ext cx="2943000" cy="564300"/>
          </a:xfrm>
          <a:prstGeom prst="rect">
            <a:avLst/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5"/>
          <p:cNvSpPr/>
          <p:nvPr/>
        </p:nvSpPr>
        <p:spPr>
          <a:xfrm>
            <a:off x="6490100" y="4303250"/>
            <a:ext cx="2342100" cy="564300"/>
          </a:xfrm>
          <a:prstGeom prst="rect">
            <a:avLst/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5"/>
          <p:cNvSpPr txBox="1"/>
          <p:nvPr/>
        </p:nvSpPr>
        <p:spPr>
          <a:xfrm>
            <a:off x="293450" y="3392263"/>
            <a:ext cx="14133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arlow Light"/>
                <a:ea typeface="Barlow Light"/>
                <a:cs typeface="Barlow Light"/>
                <a:sym typeface="Barlow Light"/>
              </a:rPr>
              <a:t>Replacing NaN with the mean of each joke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22" name="Google Shape;422;p25"/>
          <p:cNvSpPr txBox="1"/>
          <p:nvPr/>
        </p:nvSpPr>
        <p:spPr>
          <a:xfrm>
            <a:off x="7235725" y="894770"/>
            <a:ext cx="14133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arlow Light"/>
                <a:ea typeface="Barlow Light"/>
                <a:cs typeface="Barlow Light"/>
                <a:sym typeface="Barlow Light"/>
              </a:rPr>
              <a:t>Replacing previously ‘99’s to NaN</a:t>
            </a:r>
            <a:endParaRPr/>
          </a:p>
        </p:txBody>
      </p:sp>
      <p:sp>
        <p:nvSpPr>
          <p:cNvPr id="423" name="Google Shape;423;p25"/>
          <p:cNvSpPr/>
          <p:nvPr/>
        </p:nvSpPr>
        <p:spPr>
          <a:xfrm rot="5400000">
            <a:off x="7277577" y="1949182"/>
            <a:ext cx="427200" cy="510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2925" y="3056200"/>
            <a:ext cx="6045600" cy="14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6"/>
          <p:cNvSpPr txBox="1"/>
          <p:nvPr/>
        </p:nvSpPr>
        <p:spPr>
          <a:xfrm>
            <a:off x="2494200" y="652125"/>
            <a:ext cx="42708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30" name="Google Shape;430;p26"/>
          <p:cNvSpPr txBox="1"/>
          <p:nvPr>
            <p:ph type="ctrTitle"/>
          </p:nvPr>
        </p:nvSpPr>
        <p:spPr>
          <a:xfrm>
            <a:off x="1076325" y="1274400"/>
            <a:ext cx="4962600" cy="259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aleway"/>
                <a:ea typeface="Raleway"/>
                <a:cs typeface="Raleway"/>
                <a:sym typeface="Raleway"/>
              </a:rPr>
              <a:t>Simple Recommender System</a:t>
            </a:r>
            <a:endParaRPr b="1" sz="6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6" name="Google Shape;436;p27"/>
          <p:cNvSpPr txBox="1"/>
          <p:nvPr/>
        </p:nvSpPr>
        <p:spPr>
          <a:xfrm>
            <a:off x="620475" y="495975"/>
            <a:ext cx="7623300" cy="18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 Light"/>
              <a:buChar char="●"/>
            </a:pP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The aim of this recommendation system is to just provide the user, recommended jokes based on user preference of a particular joke.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 Light"/>
              <a:buChar char="●"/>
            </a:pP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This is carried out using the Pearson’s correlation coefficient for which a function ‘</a:t>
            </a:r>
            <a:r>
              <a:rPr b="1" lang="en-US" sz="2000">
                <a:latin typeface="Barlow"/>
                <a:ea typeface="Barlow"/>
                <a:cs typeface="Barlow"/>
                <a:sym typeface="Barlow"/>
              </a:rPr>
              <a:t>pearson</a:t>
            </a: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’ was created.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37" name="Google Shape;4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175" y="2686900"/>
            <a:ext cx="825817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3" name="Google Shape;443;p28"/>
          <p:cNvSpPr txBox="1"/>
          <p:nvPr/>
        </p:nvSpPr>
        <p:spPr>
          <a:xfrm>
            <a:off x="693975" y="440875"/>
            <a:ext cx="7861800" cy="22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 Light"/>
              <a:buChar char="●"/>
            </a:pP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The correlation between two jokes is obtained by sending in the two jokes as parameters to the function ‘</a:t>
            </a:r>
            <a:r>
              <a:rPr b="1" lang="en-US" sz="2000">
                <a:latin typeface="Barlow"/>
                <a:ea typeface="Barlow"/>
                <a:cs typeface="Barlow"/>
                <a:sym typeface="Barlow"/>
              </a:rPr>
              <a:t>pearson</a:t>
            </a: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’. 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 Light"/>
              <a:buChar char="●"/>
            </a:pP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Let us assume that the user likes </a:t>
            </a:r>
            <a:r>
              <a:rPr b="1" lang="en-US" sz="2000">
                <a:latin typeface="Barlow"/>
                <a:ea typeface="Barlow"/>
                <a:cs typeface="Barlow"/>
                <a:sym typeface="Barlow"/>
              </a:rPr>
              <a:t>Joke 1</a:t>
            </a: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 Light"/>
              <a:buChar char="●"/>
            </a:pP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In the function, the value of each row under a particular column is compared against the mean of that column.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 Light"/>
              <a:buChar char="●"/>
            </a:pPr>
            <a:r>
              <a:rPr lang="en-US" sz="2000">
                <a:latin typeface="Barlow Light"/>
                <a:ea typeface="Barlow Light"/>
                <a:cs typeface="Barlow Light"/>
                <a:sym typeface="Barlow Light"/>
              </a:rPr>
              <a:t>Then using this formula, the correlation of the two jokes is calculated and returned.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44" name="Google Shape;4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100" y="2323750"/>
            <a:ext cx="4286400" cy="21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925" y="3799275"/>
            <a:ext cx="4824585" cy="8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1_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